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72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735763" cy="98663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1EF7-03B4-4522-95C8-72C5777EA93F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16534-780B-402D-BA68-C7F8037B72E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8239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451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747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518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220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025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53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752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590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98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19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58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FB15-AA95-419F-8100-53E026618817}" type="datetimeFigureOut">
              <a:rPr lang="et-EE" smtClean="0"/>
              <a:t>26.10.2015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EF94-A035-4A51-8D90-E84F2615F40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04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lib.ee/html/expo/2002_25_5/eesti_ja_maailm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duskool.ut.e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s.123rf.com/400wm/400/400/mav888/mav8880808/mav888080800179/3464069-world-war-two-manila-american-cemetery-and-memorial-philippine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familyrelatives.com/images/poppyfield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glonautes.com/voc_terror_main/voc_terror_us_1/voc_terror_911_wtc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46225" y="3068639"/>
            <a:ext cx="9086850" cy="16859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t-EE" sz="4800" b="1" dirty="0"/>
              <a:t>Ajalugu </a:t>
            </a:r>
            <a:r>
              <a:rPr lang="et-EE" sz="4800" b="1" dirty="0" smtClean="0"/>
              <a:t>12. </a:t>
            </a:r>
            <a:r>
              <a:rPr lang="et-EE" sz="4800" b="1" dirty="0"/>
              <a:t>klassile</a:t>
            </a:r>
            <a:endParaRPr lang="et-EE" b="1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2927351" y="4365625"/>
            <a:ext cx="7305675" cy="1752600"/>
          </a:xfrm>
        </p:spPr>
        <p:txBody>
          <a:bodyPr rtlCol="0">
            <a:normAutofit/>
          </a:bodyPr>
          <a:lstStyle/>
          <a:p>
            <a:pPr algn="r">
              <a:defRPr/>
            </a:pPr>
            <a:endParaRPr lang="et-EE" dirty="0" smtClean="0"/>
          </a:p>
          <a:p>
            <a:pPr algn="r">
              <a:defRPr/>
            </a:pPr>
            <a:endParaRPr lang="et-EE" dirty="0" smtClean="0"/>
          </a:p>
          <a:p>
            <a:pPr algn="r">
              <a:defRPr/>
            </a:pPr>
            <a:r>
              <a:rPr lang="et-EE" dirty="0" smtClean="0"/>
              <a:t>õp Kristiina Punga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15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altLang="et-EE" smtClean="0"/>
          </a:p>
        </p:txBody>
      </p:sp>
      <p:sp>
        <p:nvSpPr>
          <p:cNvPr id="1126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b="1" u="sng" smtClean="0"/>
              <a:t>Kokkuvõtteks: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mtClean="0"/>
              <a:t>&gt; toimus kaks maailmasõda, üks külm sõda ja hulk väiksemaid sõdu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mtClean="0"/>
              <a:t>&gt; kohutavate katastroofide sajand ja uskumatute saavutuste sajand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mtClean="0"/>
              <a:t>_______________________________________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t-EE" altLang="et-EE" sz="3600" b="1">
                <a:solidFill>
                  <a:srgbClr val="00B050"/>
                </a:solidFill>
              </a:rPr>
              <a:t>äärmuste ajastu</a:t>
            </a:r>
            <a:endParaRPr lang="en-US" altLang="et-EE" sz="3600" b="1">
              <a:solidFill>
                <a:srgbClr val="00B05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t-EE" altLang="et-EE" b="1" u="sng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t-EE" b="1" u="sng" smtClean="0"/>
          </a:p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2415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524000" y="2133601"/>
            <a:ext cx="4787900" cy="399256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t-EE" i="1" dirty="0" smtClean="0"/>
              <a:t>	Kui ma peaksin tegema kokkuvõtte 20. sajandist, ütleksin ma, et see tekitas  suurimaid lootusi, mis inimkonnal eales olnud, ning hävitas kõik illusioonid ja ideaalid. </a:t>
            </a:r>
          </a:p>
          <a:p>
            <a:pPr>
              <a:buNone/>
              <a:defRPr/>
            </a:pPr>
            <a:r>
              <a:rPr lang="et-EE" dirty="0" smtClean="0"/>
              <a:t>	</a:t>
            </a:r>
          </a:p>
          <a:p>
            <a:pPr>
              <a:buNone/>
              <a:defRPr/>
            </a:pPr>
            <a:r>
              <a:rPr lang="et-EE" dirty="0" smtClean="0"/>
              <a:t>			 </a:t>
            </a:r>
            <a:r>
              <a:rPr lang="et-EE" dirty="0" err="1" smtClean="0"/>
              <a:t>Yehudi</a:t>
            </a:r>
            <a:r>
              <a:rPr lang="et-EE" dirty="0" smtClean="0"/>
              <a:t> </a:t>
            </a:r>
            <a:r>
              <a:rPr lang="et-EE" dirty="0" err="1" smtClean="0"/>
              <a:t>Menuhin</a:t>
            </a:r>
            <a:endParaRPr lang="en-US" dirty="0" smtClean="0"/>
          </a:p>
          <a:p>
            <a:pPr>
              <a:defRPr/>
            </a:pPr>
            <a:endParaRPr lang="et-EE" dirty="0" smtClean="0"/>
          </a:p>
        </p:txBody>
      </p:sp>
      <p:pic>
        <p:nvPicPr>
          <p:cNvPr id="13316" name="Picture 7" descr="6a00d8341c359353ef01127944dbd628a4-450w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3284538"/>
            <a:ext cx="4165600" cy="3027362"/>
          </a:xfrm>
          <a:noFill/>
        </p:spPr>
      </p:pic>
    </p:spTree>
    <p:extLst>
      <p:ext uri="{BB962C8B-B14F-4D97-AF65-F5344CB8AC3E}">
        <p14:creationId xmlns:p14="http://schemas.microsoft.com/office/powerpoint/2010/main" val="19925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altLang="et-EE" b="1" u="sng" smtClean="0">
                <a:solidFill>
                  <a:srgbClr val="00B050"/>
                </a:solidFill>
              </a:rPr>
              <a:t>“XX sajandi kroonika”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524000" y="1600201"/>
            <a:ext cx="8686800" cy="4525963"/>
          </a:xfrm>
        </p:spPr>
        <p:txBody>
          <a:bodyPr rtlCol="0">
            <a:normAutofit/>
          </a:bodyPr>
          <a:lstStyle/>
          <a:p>
            <a:pPr marL="571500" indent="-571500">
              <a:buFont typeface="Wingdings" pitchFamily="2" charset="2"/>
              <a:buAutoNum type="arabicParenR"/>
              <a:defRPr/>
            </a:pPr>
            <a:r>
              <a:rPr lang="et-EE" dirty="0" smtClean="0"/>
              <a:t>Ohoo, juba/alles/veel ca 100 a tagasi!</a:t>
            </a:r>
          </a:p>
          <a:p>
            <a:pPr marL="571500" indent="-571500">
              <a:buNone/>
              <a:defRPr/>
            </a:pPr>
            <a:endParaRPr lang="et-EE" dirty="0" smtClean="0"/>
          </a:p>
          <a:p>
            <a:pPr marL="571500" indent="-571500">
              <a:buNone/>
              <a:defRPr/>
            </a:pPr>
            <a:r>
              <a:rPr lang="et-EE" dirty="0" smtClean="0"/>
              <a:t>2)   Miks see katkend on valitud: </a:t>
            </a:r>
          </a:p>
          <a:p>
            <a:pPr marL="571500" indent="-571500">
              <a:buNone/>
              <a:defRPr/>
            </a:pPr>
            <a:r>
              <a:rPr lang="et-EE" dirty="0" smtClean="0"/>
              <a:t>	mida sümboliseerib/rõhutab? </a:t>
            </a:r>
          </a:p>
          <a:p>
            <a:pPr>
              <a:buNone/>
              <a:defRPr/>
            </a:pPr>
            <a:endParaRPr lang="et-EE" dirty="0" smtClean="0"/>
          </a:p>
        </p:txBody>
      </p:sp>
      <p:pic>
        <p:nvPicPr>
          <p:cNvPr id="12292" name="Pilt 3" descr="http://www.nlib.ee/html/expo/2002_25_5/eesti_ja_maail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20938"/>
            <a:ext cx="31686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2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ealkiri 1"/>
          <p:cNvSpPr>
            <a:spLocks noGrp="1"/>
          </p:cNvSpPr>
          <p:nvPr>
            <p:ph type="title"/>
          </p:nvPr>
        </p:nvSpPr>
        <p:spPr>
          <a:xfrm>
            <a:off x="863600" y="112711"/>
            <a:ext cx="10515600" cy="1325563"/>
          </a:xfrm>
        </p:spPr>
        <p:txBody>
          <a:bodyPr/>
          <a:lstStyle/>
          <a:p>
            <a:pPr algn="l" eaLnBrk="1" hangingPunct="1"/>
            <a:r>
              <a:rPr lang="et-EE" altLang="et-EE" b="1" u="sng" dirty="0" smtClean="0">
                <a:solidFill>
                  <a:srgbClr val="0070C0"/>
                </a:solidFill>
              </a:rPr>
              <a:t>Ajalookursused reaal- ja loodusharus:</a:t>
            </a:r>
          </a:p>
        </p:txBody>
      </p:sp>
      <p:sp>
        <p:nvSpPr>
          <p:cNvPr id="3075" name="Sisu kohatäide 2"/>
          <p:cNvSpPr>
            <a:spLocks noGrp="1"/>
          </p:cNvSpPr>
          <p:nvPr>
            <p:ph idx="1"/>
          </p:nvPr>
        </p:nvSpPr>
        <p:spPr>
          <a:xfrm>
            <a:off x="1981200" y="1323975"/>
            <a:ext cx="7354888" cy="36766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t-EE" altLang="et-EE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t-EE" altLang="et-EE" dirty="0" smtClean="0"/>
          </a:p>
        </p:txBody>
      </p:sp>
      <p:sp>
        <p:nvSpPr>
          <p:cNvPr id="5" name="Ümarnurkne ristkülik 4"/>
          <p:cNvSpPr/>
          <p:nvPr/>
        </p:nvSpPr>
        <p:spPr>
          <a:xfrm>
            <a:off x="2338389" y="1209675"/>
            <a:ext cx="2566987" cy="64770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2400" b="1" dirty="0">
                <a:latin typeface="Arial" pitchFamily="34" charset="0"/>
                <a:cs typeface="Arial" pitchFamily="34" charset="0"/>
              </a:rPr>
              <a:t>10. klass</a:t>
            </a:r>
          </a:p>
        </p:txBody>
      </p:sp>
      <p:sp>
        <p:nvSpPr>
          <p:cNvPr id="14" name="Ümarnurkne ristkülik 13"/>
          <p:cNvSpPr/>
          <p:nvPr/>
        </p:nvSpPr>
        <p:spPr>
          <a:xfrm>
            <a:off x="4959350" y="1216025"/>
            <a:ext cx="2592388" cy="64135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2400" b="1" dirty="0">
                <a:latin typeface="Arial" pitchFamily="34" charset="0"/>
                <a:cs typeface="Arial" pitchFamily="34" charset="0"/>
              </a:rPr>
              <a:t>11. klass</a:t>
            </a:r>
          </a:p>
        </p:txBody>
      </p:sp>
      <p:sp>
        <p:nvSpPr>
          <p:cNvPr id="15" name="Ümarnurkne ristkülik 14"/>
          <p:cNvSpPr/>
          <p:nvPr/>
        </p:nvSpPr>
        <p:spPr>
          <a:xfrm>
            <a:off x="7591425" y="1209675"/>
            <a:ext cx="2590800" cy="64770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t-EE" sz="2400" b="1" dirty="0">
                <a:latin typeface="Arial" pitchFamily="34" charset="0"/>
                <a:cs typeface="Arial" pitchFamily="34" charset="0"/>
              </a:rPr>
              <a:t>12. klass</a:t>
            </a:r>
          </a:p>
        </p:txBody>
      </p:sp>
      <p:sp>
        <p:nvSpPr>
          <p:cNvPr id="16" name="Ümarnurkne ristkülik 15"/>
          <p:cNvSpPr/>
          <p:nvPr/>
        </p:nvSpPr>
        <p:spPr>
          <a:xfrm>
            <a:off x="2338389" y="1912939"/>
            <a:ext cx="2592387" cy="118903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Ümarnurkne ristkülik 16"/>
          <p:cNvSpPr/>
          <p:nvPr/>
        </p:nvSpPr>
        <p:spPr>
          <a:xfrm>
            <a:off x="4989514" y="1927226"/>
            <a:ext cx="2592387" cy="119062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Ümarnurkne ristkülik 17"/>
          <p:cNvSpPr/>
          <p:nvPr/>
        </p:nvSpPr>
        <p:spPr>
          <a:xfrm>
            <a:off x="4972050" y="3160713"/>
            <a:ext cx="2592388" cy="1185862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Ümarnurkne ristkülik 18"/>
          <p:cNvSpPr/>
          <p:nvPr/>
        </p:nvSpPr>
        <p:spPr>
          <a:xfrm>
            <a:off x="2332038" y="3149601"/>
            <a:ext cx="2590800" cy="120967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Ümarnurkne ristkülik 19"/>
          <p:cNvSpPr/>
          <p:nvPr/>
        </p:nvSpPr>
        <p:spPr>
          <a:xfrm>
            <a:off x="7620000" y="3175001"/>
            <a:ext cx="2590800" cy="118427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Ümarnurkne ristkülik 20"/>
          <p:cNvSpPr/>
          <p:nvPr/>
        </p:nvSpPr>
        <p:spPr>
          <a:xfrm>
            <a:off x="7631113" y="1906588"/>
            <a:ext cx="2590800" cy="1211262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TextBox 21"/>
          <p:cNvSpPr txBox="1">
            <a:spLocks noChangeArrowheads="1"/>
          </p:cNvSpPr>
          <p:nvPr/>
        </p:nvSpPr>
        <p:spPr bwMode="auto">
          <a:xfrm>
            <a:off x="2603500" y="2071688"/>
            <a:ext cx="22685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200" b="1" dirty="0" smtClean="0">
                <a:solidFill>
                  <a:srgbClr val="00B050"/>
                </a:solidFill>
              </a:rPr>
              <a:t>AJ1</a:t>
            </a:r>
            <a:endParaRPr lang="et-EE" altLang="et-EE" sz="22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 smtClean="0"/>
              <a:t>Teemakursus</a:t>
            </a:r>
            <a:endParaRPr lang="et-EE" altLang="et-EE" sz="2000" b="1" dirty="0"/>
          </a:p>
        </p:txBody>
      </p:sp>
      <p:sp>
        <p:nvSpPr>
          <p:cNvPr id="3086" name="TextBox 23"/>
          <p:cNvSpPr txBox="1">
            <a:spLocks noChangeArrowheads="1"/>
          </p:cNvSpPr>
          <p:nvPr/>
        </p:nvSpPr>
        <p:spPr bwMode="auto">
          <a:xfrm>
            <a:off x="5070476" y="1982788"/>
            <a:ext cx="2481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200" b="1" dirty="0" smtClean="0">
                <a:solidFill>
                  <a:srgbClr val="00B050"/>
                </a:solidFill>
              </a:rPr>
              <a:t>AJ4</a:t>
            </a:r>
            <a:endParaRPr lang="et-EE" altLang="et-EE" sz="22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/>
              <a:t>Eesti ajalugu 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800" b="1" dirty="0" err="1" smtClean="0"/>
              <a:t>muinas</a:t>
            </a:r>
            <a:r>
              <a:rPr lang="et-EE" altLang="et-EE" sz="1800" b="1" dirty="0" smtClean="0"/>
              <a:t>-, kesk-, uusaeg</a:t>
            </a:r>
            <a:endParaRPr lang="et-EE" altLang="et-EE" sz="1800" b="1" dirty="0"/>
          </a:p>
        </p:txBody>
      </p:sp>
      <p:sp>
        <p:nvSpPr>
          <p:cNvPr id="3087" name="TextBox 24"/>
          <p:cNvSpPr txBox="1">
            <a:spLocks noChangeArrowheads="1"/>
          </p:cNvSpPr>
          <p:nvPr/>
        </p:nvSpPr>
        <p:spPr bwMode="auto">
          <a:xfrm>
            <a:off x="5103813" y="3298825"/>
            <a:ext cx="23034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200" b="1" dirty="0" smtClean="0">
                <a:solidFill>
                  <a:srgbClr val="FF0000"/>
                </a:solidFill>
              </a:rPr>
              <a:t>AJ5</a:t>
            </a:r>
            <a:endParaRPr lang="et-EE" altLang="et-EE" sz="2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/>
              <a:t>Eesti ajalugu II: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 smtClean="0"/>
              <a:t>Eesti 20. sajandil</a:t>
            </a:r>
            <a:endParaRPr lang="et-EE" altLang="et-EE" sz="2000" b="1" dirty="0"/>
          </a:p>
        </p:txBody>
      </p:sp>
      <p:sp>
        <p:nvSpPr>
          <p:cNvPr id="3088" name="TextBox 25"/>
          <p:cNvSpPr txBox="1">
            <a:spLocks noChangeArrowheads="1"/>
          </p:cNvSpPr>
          <p:nvPr/>
        </p:nvSpPr>
        <p:spPr bwMode="auto">
          <a:xfrm>
            <a:off x="2511425" y="3212308"/>
            <a:ext cx="2303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200" b="1" dirty="0" smtClean="0">
                <a:solidFill>
                  <a:srgbClr val="FF0000"/>
                </a:solidFill>
              </a:rPr>
              <a:t>AJ2</a:t>
            </a:r>
            <a:endParaRPr lang="et-EE" altLang="et-EE" sz="2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 smtClean="0"/>
              <a:t>Ülevaatekursus</a:t>
            </a:r>
            <a:endParaRPr lang="et-EE" altLang="et-EE" sz="2000" b="1" dirty="0"/>
          </a:p>
        </p:txBody>
      </p:sp>
      <p:sp>
        <p:nvSpPr>
          <p:cNvPr id="3089" name="TextBox 26"/>
          <p:cNvSpPr txBox="1">
            <a:spLocks noChangeArrowheads="1"/>
          </p:cNvSpPr>
          <p:nvPr/>
        </p:nvSpPr>
        <p:spPr bwMode="auto">
          <a:xfrm>
            <a:off x="7775576" y="2017713"/>
            <a:ext cx="230346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200" b="1" dirty="0" smtClean="0">
                <a:solidFill>
                  <a:srgbClr val="00B050"/>
                </a:solidFill>
              </a:rPr>
              <a:t>AJ5</a:t>
            </a:r>
            <a:endParaRPr lang="et-EE" altLang="et-EE" sz="22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/>
              <a:t>Lähiaeg I: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/>
              <a:t>20. saj. I pool</a:t>
            </a:r>
          </a:p>
        </p:txBody>
      </p:sp>
      <p:sp>
        <p:nvSpPr>
          <p:cNvPr id="3090" name="TextBox 27"/>
          <p:cNvSpPr txBox="1">
            <a:spLocks noChangeArrowheads="1"/>
          </p:cNvSpPr>
          <p:nvPr/>
        </p:nvSpPr>
        <p:spPr bwMode="auto">
          <a:xfrm>
            <a:off x="7762876" y="3251201"/>
            <a:ext cx="23034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200" b="1" dirty="0" smtClean="0">
                <a:solidFill>
                  <a:srgbClr val="FF0000"/>
                </a:solidFill>
              </a:rPr>
              <a:t>AJ6</a:t>
            </a:r>
            <a:endParaRPr lang="et-EE" altLang="et-EE" sz="22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/>
              <a:t>Lähiaeg II: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2000" b="1" dirty="0"/>
              <a:t>20. saj. II pool</a:t>
            </a:r>
          </a:p>
        </p:txBody>
      </p:sp>
    </p:spTree>
    <p:extLst>
      <p:ext uri="{BB962C8B-B14F-4D97-AF65-F5344CB8AC3E}">
        <p14:creationId xmlns:p14="http://schemas.microsoft.com/office/powerpoint/2010/main" val="32438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altLang="et-EE" b="1" u="sng" dirty="0" smtClean="0">
                <a:solidFill>
                  <a:srgbClr val="0070C0"/>
                </a:solidFill>
              </a:rPr>
              <a:t>Leidke siit endale midagi toredat: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t-EE" altLang="et-EE" b="1" dirty="0" smtClean="0"/>
              <a:t>ajalooring</a:t>
            </a:r>
            <a:r>
              <a:rPr lang="et-EE" altLang="et-EE" dirty="0" smtClean="0"/>
              <a:t> teisipäeviti pärast 5. tundi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t-EE" altLang="et-EE" dirty="0" smtClean="0"/>
              <a:t>Imelise Ajaloo </a:t>
            </a:r>
            <a:r>
              <a:rPr lang="et-EE" altLang="et-EE" b="1" dirty="0" smtClean="0"/>
              <a:t>viktoriin</a:t>
            </a:r>
            <a:r>
              <a:rPr lang="et-EE" altLang="et-EE" dirty="0" smtClean="0"/>
              <a:t> kuu lõpus neljapäeviti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t-EE" altLang="et-EE" b="1" dirty="0" smtClean="0"/>
              <a:t>valikkursus</a:t>
            </a:r>
            <a:r>
              <a:rPr lang="et-EE" altLang="et-EE" dirty="0" smtClean="0"/>
              <a:t>: </a:t>
            </a:r>
            <a:r>
              <a:rPr lang="et-EE" altLang="et-EE" i="1" dirty="0" smtClean="0"/>
              <a:t>Kaugete maade lood </a:t>
            </a:r>
            <a:r>
              <a:rPr lang="et-EE" altLang="et-EE" dirty="0" smtClean="0"/>
              <a:t>(4. perioodil)</a:t>
            </a:r>
            <a:r>
              <a:rPr lang="et-EE" altLang="et-EE" i="1" dirty="0" smtClean="0"/>
              <a:t> </a:t>
            </a:r>
            <a:endParaRPr lang="et-EE" altLang="et-EE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t-EE" altLang="et-EE" dirty="0" smtClean="0"/>
              <a:t>ajaloo-</a:t>
            </a:r>
            <a:r>
              <a:rPr lang="et-EE" altLang="et-EE" b="1" dirty="0" smtClean="0"/>
              <a:t>olümpiaad</a:t>
            </a:r>
            <a:r>
              <a:rPr lang="et-EE" altLang="et-EE" dirty="0" smtClean="0"/>
              <a:t>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t-EE" altLang="et-EE" dirty="0" smtClean="0"/>
              <a:t>    </a:t>
            </a:r>
            <a:r>
              <a:rPr lang="et-EE" altLang="et-EE" sz="2400" dirty="0"/>
              <a:t>- jaanuaris koolivoor, veebruaris linnavoor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t-EE" altLang="et-EE" dirty="0" smtClean="0"/>
              <a:t>    </a:t>
            </a:r>
            <a:r>
              <a:rPr lang="et-EE" altLang="et-EE" sz="2400" dirty="0"/>
              <a:t>- </a:t>
            </a:r>
            <a:r>
              <a:rPr lang="et-EE" altLang="et-EE" sz="2400" dirty="0" smtClean="0"/>
              <a:t>valik (</a:t>
            </a:r>
            <a:r>
              <a:rPr lang="et-EE" altLang="et-EE" sz="2400" dirty="0" smtClean="0">
                <a:hlinkClick r:id="rId2"/>
              </a:rPr>
              <a:t>www.teaduskool.ut.ee</a:t>
            </a:r>
            <a:r>
              <a:rPr lang="et-EE" altLang="et-EE" sz="2400" dirty="0" smtClean="0"/>
              <a:t>)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t-EE" altLang="et-EE" sz="2400" dirty="0" smtClean="0"/>
              <a:t>        a) absolutism ja valgustatud absolutism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t-EE" sz="2400" dirty="0" smtClean="0"/>
              <a:t>       </a:t>
            </a:r>
            <a:r>
              <a:rPr lang="et-EE" sz="600" dirty="0" smtClean="0"/>
              <a:t>   </a:t>
            </a:r>
            <a:r>
              <a:rPr lang="et-EE" sz="2400" dirty="0" smtClean="0"/>
              <a:t>b) Eesti vähemusrahvused ja eestlased</a:t>
            </a:r>
            <a:br>
              <a:rPr lang="et-EE" sz="2400" dirty="0" smtClean="0"/>
            </a:br>
            <a:r>
              <a:rPr lang="et-EE" sz="2400" dirty="0" smtClean="0"/>
              <a:t>       </a:t>
            </a:r>
            <a:r>
              <a:rPr lang="et-EE" sz="800" dirty="0" smtClean="0"/>
              <a:t>   </a:t>
            </a:r>
            <a:r>
              <a:rPr lang="et-EE" sz="2400" dirty="0" smtClean="0"/>
              <a:t>c) sotsialismileer ja selle lagunemine </a:t>
            </a:r>
            <a:endParaRPr lang="et-EE" altLang="et-EE" sz="2400" dirty="0" smtClean="0"/>
          </a:p>
          <a:p>
            <a:pPr>
              <a:defRPr/>
            </a:pPr>
            <a:r>
              <a:rPr lang="et-EE" b="1" dirty="0"/>
              <a:t>k</a:t>
            </a:r>
            <a:r>
              <a:rPr lang="et-EE" b="1" dirty="0" smtClean="0"/>
              <a:t>oolieksam: ajaloo-osa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400230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altLang="et-EE" b="1" u="sng" dirty="0" smtClean="0">
                <a:solidFill>
                  <a:srgbClr val="0070C0"/>
                </a:solidFill>
              </a:rPr>
              <a:t>Meeldetuletuseks: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03389" y="1196976"/>
            <a:ext cx="5976937" cy="5661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t-EE" b="1" dirty="0" smtClean="0"/>
              <a:t>ajalooperioodid:</a:t>
            </a:r>
          </a:p>
          <a:p>
            <a:pPr>
              <a:buNone/>
              <a:defRPr/>
            </a:pPr>
            <a:r>
              <a:rPr lang="et-EE" dirty="0" smtClean="0"/>
              <a:t>	- muinasaeg</a:t>
            </a:r>
          </a:p>
          <a:p>
            <a:pPr>
              <a:buNone/>
              <a:defRPr/>
            </a:pPr>
            <a:r>
              <a:rPr lang="et-EE" dirty="0" smtClean="0"/>
              <a:t>	- vanaaeg</a:t>
            </a:r>
          </a:p>
          <a:p>
            <a:pPr>
              <a:buNone/>
              <a:defRPr/>
            </a:pPr>
            <a:r>
              <a:rPr lang="et-EE" dirty="0" smtClean="0"/>
              <a:t>	- keskaeg</a:t>
            </a:r>
          </a:p>
          <a:p>
            <a:pPr>
              <a:buNone/>
              <a:defRPr/>
            </a:pPr>
            <a:r>
              <a:rPr lang="et-EE" dirty="0" smtClean="0"/>
              <a:t>	- uusaeg</a:t>
            </a:r>
          </a:p>
          <a:p>
            <a:pPr>
              <a:buNone/>
              <a:defRPr/>
            </a:pPr>
            <a:r>
              <a:rPr lang="et-EE" dirty="0" smtClean="0"/>
              <a:t>	- lähiaeg </a:t>
            </a:r>
          </a:p>
          <a:p>
            <a:pPr>
              <a:buNone/>
              <a:defRPr/>
            </a:pPr>
            <a:r>
              <a:rPr lang="et-EE" sz="2000" dirty="0"/>
              <a:t>	    ehk  </a:t>
            </a:r>
            <a:r>
              <a:rPr lang="et-EE" dirty="0" smtClean="0"/>
              <a:t>uusim aeg </a:t>
            </a:r>
          </a:p>
          <a:p>
            <a:pPr>
              <a:buNone/>
              <a:defRPr/>
            </a:pPr>
            <a:r>
              <a:rPr lang="et-EE" sz="2000" dirty="0"/>
              <a:t>          ehk </a:t>
            </a:r>
            <a:r>
              <a:rPr lang="et-EE" dirty="0" smtClean="0"/>
              <a:t>20. sajand</a:t>
            </a:r>
          </a:p>
          <a:p>
            <a:pPr>
              <a:buFont typeface="Arial" charset="0"/>
              <a:buChar char="•"/>
              <a:defRPr/>
            </a:pPr>
            <a:r>
              <a:rPr lang="et-EE" b="1" dirty="0" smtClean="0"/>
              <a:t>lähiaja piirid</a:t>
            </a:r>
          </a:p>
          <a:p>
            <a:pPr>
              <a:buNone/>
              <a:defRPr/>
            </a:pPr>
            <a:r>
              <a:rPr lang="et-EE" dirty="0" smtClean="0"/>
              <a:t>	- 1901-2000 </a:t>
            </a:r>
          </a:p>
          <a:p>
            <a:pPr>
              <a:buNone/>
              <a:defRPr/>
            </a:pPr>
            <a:r>
              <a:rPr lang="et-EE" dirty="0" smtClean="0"/>
              <a:t>	- 1914-1991 </a:t>
            </a:r>
            <a:r>
              <a:rPr lang="et-EE" sz="2000" dirty="0"/>
              <a:t>ehk </a:t>
            </a:r>
            <a:r>
              <a:rPr lang="et-EE" dirty="0" smtClean="0"/>
              <a:t>nn lühike 20. sajand </a:t>
            </a:r>
          </a:p>
          <a:p>
            <a:pPr>
              <a:buNone/>
              <a:defRPr/>
            </a:pPr>
            <a:endParaRPr lang="et-EE" dirty="0" smtClean="0"/>
          </a:p>
          <a:p>
            <a:pPr>
              <a:buNone/>
              <a:defRPr/>
            </a:pPr>
            <a:endParaRPr lang="et-EE" dirty="0" smtClean="0"/>
          </a:p>
        </p:txBody>
      </p:sp>
      <p:pic>
        <p:nvPicPr>
          <p:cNvPr id="4100" name="Pilt 5" descr="http://www.uky.edu/KGS/education/time4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1628775"/>
            <a:ext cx="52927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irgkonnektor 6"/>
          <p:cNvCxnSpPr/>
          <p:nvPr/>
        </p:nvCxnSpPr>
        <p:spPr>
          <a:xfrm>
            <a:off x="2198689" y="6026150"/>
            <a:ext cx="1800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9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altLang="et-EE" smtClean="0"/>
          </a:p>
        </p:txBody>
      </p:sp>
      <p:sp>
        <p:nvSpPr>
          <p:cNvPr id="5123" name="Sisu kohatäide 2"/>
          <p:cNvSpPr>
            <a:spLocks noGrp="1"/>
          </p:cNvSpPr>
          <p:nvPr>
            <p:ph idx="1"/>
          </p:nvPr>
        </p:nvSpPr>
        <p:spPr>
          <a:xfrm>
            <a:off x="1524000" y="1196975"/>
            <a:ext cx="91440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dirty="0" smtClean="0"/>
              <a:t>- miks </a:t>
            </a:r>
            <a:r>
              <a:rPr lang="et-EE" altLang="et-EE" b="1" dirty="0" smtClean="0"/>
              <a:t>1914</a:t>
            </a:r>
            <a:r>
              <a:rPr lang="et-EE" altLang="et-EE" dirty="0" smtClean="0"/>
              <a:t>?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dirty="0" smtClean="0"/>
              <a:t>	  </a:t>
            </a:r>
            <a:r>
              <a:rPr lang="et-EE" altLang="et-EE" sz="2400" dirty="0"/>
              <a:t>&gt;</a:t>
            </a:r>
            <a:r>
              <a:rPr lang="et-EE" altLang="et-EE" dirty="0" smtClean="0"/>
              <a:t>  I maailmasõjas osalesid kõik suurriigid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sz="2400" dirty="0"/>
              <a:t>	   &gt; </a:t>
            </a:r>
            <a:r>
              <a:rPr lang="et-EE" altLang="et-EE" dirty="0" smtClean="0"/>
              <a:t>1871-1914 polnud Euroopas sõdu </a:t>
            </a:r>
            <a:r>
              <a:rPr lang="et-EE" altLang="et-EE" sz="2400" dirty="0"/>
              <a:t>	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sz="2400" dirty="0"/>
              <a:t> 	   &gt;</a:t>
            </a:r>
            <a:r>
              <a:rPr lang="et-EE" altLang="et-EE" dirty="0" smtClean="0"/>
              <a:t> ca 100 aastat suurimast sõjast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dirty="0" smtClean="0"/>
              <a:t>	  </a:t>
            </a:r>
            <a:r>
              <a:rPr lang="et-EE" altLang="et-EE" sz="2400" dirty="0"/>
              <a:t>&gt;</a:t>
            </a:r>
            <a:r>
              <a:rPr lang="et-EE" altLang="et-EE" dirty="0" smtClean="0"/>
              <a:t> seega: lõppes </a:t>
            </a:r>
            <a:r>
              <a:rPr lang="et-EE" altLang="et-EE" i="1" dirty="0" smtClean="0"/>
              <a:t>belle </a:t>
            </a:r>
            <a:r>
              <a:rPr lang="et-EE" altLang="et-EE" i="1" dirty="0" err="1" smtClean="0"/>
              <a:t>époque</a:t>
            </a:r>
            <a:endParaRPr lang="et-EE" altLang="et-EE" i="1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t-EE" altLang="et-EE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t-EE" altLang="et-EE" dirty="0" smtClean="0"/>
              <a:t>	</a:t>
            </a:r>
          </a:p>
        </p:txBody>
      </p:sp>
      <p:pic>
        <p:nvPicPr>
          <p:cNvPr id="5124" name="Picture 7" descr="http://ts4.mm.bing.net/th?id=I4980187054998051&amp;pid=1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284538"/>
            <a:ext cx="360045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8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6147" name="Sisu kohatäide 3" descr="http://1.bp.blogspot.com/-Sp3-S0sifp0/TdKZloghcWI/AAAAAAAAAGc/G3xxN7oL2f0/s1600/821-belle-epoque-cr-arte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412876"/>
            <a:ext cx="4464050" cy="4968875"/>
          </a:xfrm>
        </p:spPr>
      </p:pic>
      <p:pic>
        <p:nvPicPr>
          <p:cNvPr id="6148" name="Pilt 4" descr="http://scuderiepavia.files.wordpress.com/2008/09/belle-epo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412875"/>
            <a:ext cx="364648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77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171" name="Sisu kohatäide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t-EE" altLang="et-EE" sz="24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t-EE" altLang="et-EE" sz="2400"/>
              <a:t>	    &gt;</a:t>
            </a:r>
            <a:r>
              <a:rPr lang="et-EE" altLang="et-EE" smtClean="0"/>
              <a:t> </a:t>
            </a:r>
            <a:r>
              <a:rPr lang="et-EE" altLang="et-EE" i="1" smtClean="0"/>
              <a:t>Neile, kes olid üles kasvanud enne 1914. a.,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t-EE" altLang="et-EE" i="1" smtClean="0"/>
              <a:t>         oli </a:t>
            </a:r>
            <a:r>
              <a:rPr lang="et-EE" altLang="et-EE" i="1" u="sng" smtClean="0"/>
              <a:t>kontrast</a:t>
            </a:r>
            <a:r>
              <a:rPr lang="et-EE" altLang="et-EE" i="1" smtClean="0"/>
              <a:t> niivõrd kohutav, et paljud keeldusid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t-EE" altLang="et-EE" i="1" smtClean="0"/>
              <a:t>         nägemast mingisugust sidet minevikuga.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t-EE" altLang="et-EE" smtClean="0"/>
              <a:t>	</a:t>
            </a:r>
            <a:endParaRPr lang="en-US" altLang="et-EE" smtClean="0"/>
          </a:p>
          <a:p>
            <a:pPr eaLnBrk="1" hangingPunct="1"/>
            <a:endParaRPr lang="et-EE" altLang="et-EE" smtClean="0"/>
          </a:p>
          <a:p>
            <a:pPr>
              <a:buFont typeface="Wingdings" panose="05000000000000000000" pitchFamily="2" charset="2"/>
              <a:buChar char="Ø"/>
            </a:pPr>
            <a:endParaRPr lang="et-EE" altLang="et-EE" i="1" smtClean="0"/>
          </a:p>
        </p:txBody>
      </p:sp>
      <p:pic>
        <p:nvPicPr>
          <p:cNvPr id="7172" name="Pilt 3" descr="http://us.123rf.com/400wm/400/400/mav888/mav8880808/mav888080800179/3464069-world-war-two-manila-american-cemetery-and-memorial-philippi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365626"/>
            <a:ext cx="41767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lt 4" descr="http://www.familyrelatives.com/images/poppyfield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365626"/>
            <a:ext cx="38163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2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altLang="et-EE" smtClean="0"/>
          </a:p>
        </p:txBody>
      </p:sp>
      <p:sp>
        <p:nvSpPr>
          <p:cNvPr id="8195" name="Sisu kohatäide 2"/>
          <p:cNvSpPr>
            <a:spLocks noGrp="1"/>
          </p:cNvSpPr>
          <p:nvPr>
            <p:ph idx="1"/>
          </p:nvPr>
        </p:nvSpPr>
        <p:spPr>
          <a:xfrm>
            <a:off x="1703388" y="1600201"/>
            <a:ext cx="8507412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t-EE" altLang="et-EE" smtClean="0"/>
              <a:t>miks </a:t>
            </a:r>
            <a:r>
              <a:rPr lang="et-EE" altLang="et-EE" b="1" smtClean="0"/>
              <a:t>1991</a:t>
            </a:r>
            <a:r>
              <a:rPr lang="et-EE" altLang="et-EE" smtClean="0"/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mtClean="0"/>
              <a:t>	 </a:t>
            </a:r>
            <a:r>
              <a:rPr lang="et-EE" altLang="et-EE" sz="2400"/>
              <a:t>&gt;</a:t>
            </a:r>
            <a:r>
              <a:rPr lang="et-EE" altLang="et-EE" smtClean="0"/>
              <a:t> NSV Liidu kokkuvarisemine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mtClean="0"/>
              <a:t>	 </a:t>
            </a:r>
            <a:r>
              <a:rPr lang="et-EE" altLang="et-EE" sz="2400"/>
              <a:t>&gt;</a:t>
            </a:r>
            <a:r>
              <a:rPr lang="et-EE" altLang="et-EE" smtClean="0"/>
              <a:t> sotsialismileeri kokkuvarisemine</a:t>
            </a:r>
            <a:endParaRPr lang="en-US" altLang="et-EE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t-EE" altLang="et-EE" smtClean="0"/>
          </a:p>
        </p:txBody>
      </p:sp>
      <p:pic>
        <p:nvPicPr>
          <p:cNvPr id="8196" name="Picture 11" descr="cold-war-map-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284538"/>
            <a:ext cx="62515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lt 4" descr="http://www.toonpool.com/user/356/files/cold_war_again_201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1484313"/>
            <a:ext cx="2635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altLang="et-EE" smtClean="0"/>
          </a:p>
        </p:txBody>
      </p:sp>
      <p:sp>
        <p:nvSpPr>
          <p:cNvPr id="9219" name="Sisu kohatäide 2"/>
          <p:cNvSpPr>
            <a:spLocks noGrp="1"/>
          </p:cNvSpPr>
          <p:nvPr>
            <p:ph idx="1"/>
          </p:nvPr>
        </p:nvSpPr>
        <p:spPr>
          <a:xfrm>
            <a:off x="1703388" y="1412875"/>
            <a:ext cx="8507412" cy="471328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t-EE" altLang="et-EE" smtClean="0"/>
              <a:t>üha rohkem ka </a:t>
            </a:r>
            <a:r>
              <a:rPr lang="et-EE" altLang="et-EE" b="1" smtClean="0"/>
              <a:t>2001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 b="1" smtClean="0"/>
              <a:t>	</a:t>
            </a:r>
            <a:r>
              <a:rPr lang="et-EE" altLang="et-EE" sz="2400"/>
              <a:t>&gt;</a:t>
            </a:r>
            <a:r>
              <a:rPr lang="et-EE" altLang="et-EE" smtClean="0"/>
              <a:t> uued konfliktid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 smtClean="0"/>
              <a:t>	</a:t>
            </a:r>
            <a:r>
              <a:rPr lang="et-EE" altLang="et-EE" sz="2400"/>
              <a:t>&gt;</a:t>
            </a:r>
            <a:r>
              <a:rPr lang="et-EE" altLang="et-EE" smtClean="0"/>
              <a:t> nn uus vaenlane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t-EE" altLang="et-EE" b="1" smtClean="0"/>
              <a:t>	</a:t>
            </a:r>
          </a:p>
        </p:txBody>
      </p:sp>
      <p:pic>
        <p:nvPicPr>
          <p:cNvPr id="9220" name="Pilt 3" descr="http://bp3.blogger.com/_WE1irOIooUQ/RsB8g5pG71I/AAAAAAAAAng/uWxCmu5uRpk/s400/US-military-bases-2001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2565400"/>
            <a:ext cx="5508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lt 4" descr="http://www.anglonautes.com/voc_terror_main/voc_terror_us_1/voc_terror_911_wt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0"/>
            <a:ext cx="36353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3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178</Words>
  <Application>Microsoft Office PowerPoint</Application>
  <PresentationFormat>Laiekraan</PresentationFormat>
  <Paragraphs>82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Office'i kujundus</vt:lpstr>
      <vt:lpstr>Ajalugu 12. klassile</vt:lpstr>
      <vt:lpstr>Ajalookursused reaal- ja loodusharus:</vt:lpstr>
      <vt:lpstr>Leidke siit endale midagi toredat:</vt:lpstr>
      <vt:lpstr>Meeldetuletuseks: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“XX sajandi kroonika”</vt:lpstr>
    </vt:vector>
  </TitlesOfParts>
  <Company>Hugo Treffneri Gümnaasium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Ajalugu 12. klassile</dc:title>
  <dc:creator>kristiina</dc:creator>
  <cp:lastModifiedBy>kristiina</cp:lastModifiedBy>
  <cp:revision>4</cp:revision>
  <cp:lastPrinted>2015-09-01T15:03:17Z</cp:lastPrinted>
  <dcterms:created xsi:type="dcterms:W3CDTF">2015-09-01T15:02:53Z</dcterms:created>
  <dcterms:modified xsi:type="dcterms:W3CDTF">2015-10-26T08:55:42Z</dcterms:modified>
</cp:coreProperties>
</file>