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287" r:id="rId11"/>
    <p:sldId id="264" r:id="rId12"/>
    <p:sldId id="265" r:id="rId13"/>
    <p:sldId id="288" r:id="rId14"/>
    <p:sldId id="266" r:id="rId15"/>
    <p:sldId id="267" r:id="rId16"/>
    <p:sldId id="268" r:id="rId17"/>
    <p:sldId id="269" r:id="rId18"/>
    <p:sldId id="270" r:id="rId19"/>
    <p:sldId id="271" r:id="rId20"/>
    <p:sldId id="292" r:id="rId21"/>
    <p:sldId id="272" r:id="rId22"/>
    <p:sldId id="273" r:id="rId23"/>
    <p:sldId id="290" r:id="rId24"/>
    <p:sldId id="274" r:id="rId25"/>
    <p:sldId id="275" r:id="rId26"/>
    <p:sldId id="289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3" r:id="rId35"/>
    <p:sldId id="283" r:id="rId36"/>
    <p:sldId id="284" r:id="rId37"/>
    <p:sldId id="296" r:id="rId38"/>
    <p:sldId id="294" r:id="rId39"/>
    <p:sldId id="298" r:id="rId40"/>
    <p:sldId id="295" r:id="rId41"/>
    <p:sldId id="297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873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595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556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494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97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996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28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502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89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912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368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E9BE-9FB9-468E-9D6F-BC72A0E71344}" type="datetimeFigureOut">
              <a:rPr lang="et-EE" smtClean="0"/>
              <a:pPr/>
              <a:t>10.02.2014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64EA-1051-4B15-98F3-E03F11BA57D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14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horiwood.files.wordpress.com/2012/06/queen-elizabeth-ii-and-martin-mcguinness-28-june-2012.jpg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hyperlink" Target="http://davidhencke.files.wordpress.com/2011/08/london-riots-2.jpg" TargetMode="External"/><Relationship Id="rId12" Type="http://schemas.openxmlformats.org/officeDocument/2006/relationships/image" Target="../media/image31.jpeg"/><Relationship Id="rId2" Type="http://schemas.openxmlformats.org/officeDocument/2006/relationships/hyperlink" Target="http://directactionstation.com/wp-content/uploads/2011/08/london_riots_20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hyperlink" Target="http://www.2011.gaiantimes.com/assets/images/England_map_with_Riots_areas.jpg" TargetMode="External"/><Relationship Id="rId5" Type="http://schemas.openxmlformats.org/officeDocument/2006/relationships/hyperlink" Target="http://www.bing.com/images/search?q=August+2011+England+Riot&amp;view=detail&amp;id=FE82ECB2D118B893CD3A7E3267E445B19AF0BF91&amp;first=331&amp;FORM=IDFRIR" TargetMode="External"/><Relationship Id="rId10" Type="http://schemas.openxmlformats.org/officeDocument/2006/relationships/image" Target="../media/image30.png"/><Relationship Id="rId4" Type="http://schemas.openxmlformats.org/officeDocument/2006/relationships/image" Target="http://directactionstation.com/wp-content/uploads/2011/08/london_riots_2011.jpg" TargetMode="External"/><Relationship Id="rId9" Type="http://schemas.openxmlformats.org/officeDocument/2006/relationships/hyperlink" Target="http://i1128.photobucket.com/albums/m499/HumStats/UKRiots/InCourtEthnicityChance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postimees.ee/?id=1408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5/53/Sarajevo_martyrs_memorial_cemetery_2009_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facebook.com/paul.rusesabagina.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1.jpeg"/><Relationship Id="rId7" Type="http://schemas.openxmlformats.org/officeDocument/2006/relationships/hyperlink" Target="http://www.bing.com/images/search?q=mswati&amp;view=detail&amp;id=A6FF195DDF9AD170A322958A2AC367F068CB028C&amp;first=331&amp;FORM=IDFRIR" TargetMode="External"/><Relationship Id="rId2" Type="http://schemas.openxmlformats.org/officeDocument/2006/relationships/hyperlink" Target="http://www.bing.com/videos/search?q=Mswati+3&amp;view=detail&amp;mid=19DA598E2A17F6C0AAB719DA598E2A17F6C0AAB7&amp;firs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hyperlink" Target="http://upload.wikimedia.org/wikipedia/commons/e/e5/LocationSwaziland.sv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3.bp.blogspot.com/-jh8iRWLbR94/TY9UmwiddQI/AAAAAAAAAIQ/RXTSjfiCmDg/s1600/164782_184154651611131_152497481443515_642072_2619753_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youtube.com/watch?v=gHM5qTpKQUo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news/world-asia-16239693" TargetMode="External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4.jpeg"/><Relationship Id="rId7" Type="http://schemas.openxmlformats.org/officeDocument/2006/relationships/hyperlink" Target="http://www.bing.com/images/search?q=mao+zedong&amp;view=detail&amp;id=781C150249C91F19756E815552C8F00DE253BAEC&amp;first=301&amp;FORM=IDFRIR" TargetMode="External"/><Relationship Id="rId2" Type="http://schemas.openxmlformats.org/officeDocument/2006/relationships/hyperlink" Target="http://www.bing.com/images/search?q=taiwan+flag&amp;view=detail&amp;id=79F6B8D0F1A378DB27216142045DE87693B460F2&amp;FORM=IDFRI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hyperlink" Target="http://www.bing.com/images/search?q=china+flag&amp;view=detail&amp;id=FD67A540246B46DC51C61E7B097859A5FDED5969&amp;FORM=IDFRIR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8/85/Tank_Man_Long_Shot_by_Stuart_Franklin.jpg" TargetMode="External"/><Relationship Id="rId2" Type="http://schemas.openxmlformats.org/officeDocument/2006/relationships/hyperlink" Target="http://wn.com/Tank_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tibet.mobi/wp-content/uploads/2011/01/dalai-lama.jpg" TargetMode="External"/><Relationship Id="rId3" Type="http://schemas.openxmlformats.org/officeDocument/2006/relationships/image" Target="../media/image80.jpeg"/><Relationship Id="rId7" Type="http://schemas.openxmlformats.org/officeDocument/2006/relationships/image" Target="../media/image82.jpeg"/><Relationship Id="rId2" Type="http://schemas.openxmlformats.org/officeDocument/2006/relationships/hyperlink" Target="http://www.cnn.com/WORLD/asiapcf/9811/08/dalai.lama/china.tibet.taiwan.l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ng.com/images/search?q=beijing+olympics+tibet+cartoon&amp;view=detail&amp;id=7CCDA5D090EFC1125AE007D17A16E0811DCD28CD&amp;FORM=IDFRIR" TargetMode="External"/><Relationship Id="rId5" Type="http://schemas.openxmlformats.org/officeDocument/2006/relationships/image" Target="../media/image81.png"/><Relationship Id="rId4" Type="http://schemas.openxmlformats.org/officeDocument/2006/relationships/hyperlink" Target="http://upload.wikimedia.org/wikipedia/commons/3/3c/Flag_of_Tibet.svg" TargetMode="External"/><Relationship Id="rId9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http://farm3.staticflickr.com/2046/2442234235_3ca94b62c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edition.cnn.com/SPECIALS/world/arab-unrest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4/42/Ongoing_conflict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/index.php?title=File:Ongoing_conflicts_around_the_world.svg&amp;page=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hyperlink" Target="//upload.wikimedia.org/wikipedia/commons/0/05/Flag_of_Libya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fcg.files.wordpress.com/2009/09/conflict.jpg?w=60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ealkiri 1"/>
          <p:cNvSpPr>
            <a:spLocks noGrp="1"/>
          </p:cNvSpPr>
          <p:nvPr>
            <p:ph type="ctrTitle"/>
          </p:nvPr>
        </p:nvSpPr>
        <p:spPr>
          <a:xfrm>
            <a:off x="323850" y="2852738"/>
            <a:ext cx="8496300" cy="1470025"/>
          </a:xfrm>
        </p:spPr>
        <p:txBody>
          <a:bodyPr/>
          <a:lstStyle/>
          <a:p>
            <a:pPr algn="l" eaLnBrk="1" hangingPunct="1"/>
            <a:r>
              <a:rPr lang="et-EE" sz="5000" b="1" dirty="0" smtClean="0">
                <a:solidFill>
                  <a:srgbClr val="0070C0"/>
                </a:solidFill>
              </a:rPr>
              <a:t>AJ2: Ajaloo temaatiline kursus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403350" y="4508500"/>
            <a:ext cx="6400800" cy="1752600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et-EE" b="1" dirty="0" smtClean="0"/>
              <a:t>1. teema: kokkupõrked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et-EE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teema: tänapäev</a:t>
            </a:r>
          </a:p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et-EE" dirty="0" smtClean="0">
                <a:solidFill>
                  <a:srgbClr val="FF0000"/>
                </a:solidFill>
              </a:rPr>
              <a:t>AK 1.nov. </a:t>
            </a:r>
          </a:p>
        </p:txBody>
      </p:sp>
      <p:sp>
        <p:nvSpPr>
          <p:cNvPr id="4" name="Ümarnurkne ristkülik 3"/>
          <p:cNvSpPr/>
          <p:nvPr/>
        </p:nvSpPr>
        <p:spPr>
          <a:xfrm>
            <a:off x="1403350" y="5732463"/>
            <a:ext cx="2376488" cy="72072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065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dirty="0" smtClean="0"/>
              <a:t>nt Hispaanias katalaanid</a:t>
            </a:r>
            <a:endParaRPr lang="et-EE" dirty="0"/>
          </a:p>
        </p:txBody>
      </p:sp>
      <p:sp>
        <p:nvSpPr>
          <p:cNvPr id="4" name="Ristkülik 3"/>
          <p:cNvSpPr/>
          <p:nvPr/>
        </p:nvSpPr>
        <p:spPr>
          <a:xfrm>
            <a:off x="251520" y="4073589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t-EE" sz="3200" dirty="0" smtClean="0"/>
              <a:t>ca 11 miljonit katalaani, Kataloonia ca 32 000</a:t>
            </a:r>
            <a:r>
              <a:rPr lang="en-US" sz="3200" dirty="0" smtClean="0"/>
              <a:t> km²</a:t>
            </a:r>
            <a:endParaRPr lang="et-EE" dirty="0" smtClean="0"/>
          </a:p>
          <a:p>
            <a:r>
              <a:rPr lang="et-EE" i="1" dirty="0" smtClean="0"/>
              <a:t>Postimees 25. okt. 2012</a:t>
            </a:r>
          </a:p>
          <a:p>
            <a:r>
              <a:rPr lang="et-EE" dirty="0" smtClean="0"/>
              <a:t>Neli katalaanist europarlamendi saadikut tahavad, et Euroopa Komisjon ütleks Hispaaniale, et see ei tohi kasutada sõjalist jõudu Kataloonia iseseisvumise ärahoidmiseks.</a:t>
            </a:r>
          </a:p>
          <a:p>
            <a:r>
              <a:rPr lang="et-EE" dirty="0" smtClean="0"/>
              <a:t>Kataloonias toimuvad tuleval kuul ennetähtaegsed valimised ning regiooni juht Artur </a:t>
            </a:r>
            <a:r>
              <a:rPr lang="et-EE" dirty="0" err="1" smtClean="0"/>
              <a:t>Masi</a:t>
            </a:r>
            <a:r>
              <a:rPr lang="et-EE" dirty="0" smtClean="0"/>
              <a:t> </a:t>
            </a:r>
            <a:r>
              <a:rPr lang="et-EE" dirty="0" err="1" smtClean="0"/>
              <a:t>Gavarro</a:t>
            </a:r>
            <a:r>
              <a:rPr lang="et-EE" dirty="0" smtClean="0"/>
              <a:t> on öelnud, et korraldab võidu korral 2014. aastal referendumi Hispaaniast eraldumiseks.</a:t>
            </a:r>
            <a:endParaRPr lang="et-EE" dirty="0"/>
          </a:p>
        </p:txBody>
      </p:sp>
      <p:sp>
        <p:nvSpPr>
          <p:cNvPr id="8" name="AutoShape 2" descr="data:image/jpeg;base64,/9j/4AAQSkZJRgABAQAAAQABAAD/2wCEAAkGBhQQEBQUExQVFRQWGBcUFRQXFxcUGBcYFBcVFRgXFxgYGycgFxkjGRYUHy8gIycpLSwsFx8xNTAqNSYrLCkBCQoKDgwOGg8PGjAkHyQqKS8uLCosLzAsKSwsLCwsKSwsLCwpLCwsLCwsLCwpLCwsLCwqLCwpLCwsLCksKSwsLP/AABEIAOEA4QMBIgACEQEDEQH/xAAcAAABBAMBAAAAAAAAAAAAAAAABAUGBwECAwj/xABQEAABAwIBBQkMBQkIAgMBAAABAAIDBBEFBhIhMUEHEyI0UWFxgZEyQlJUcnOSk6GxssEUM2KC0QgVFiNTY6LS8BckQ4OzwtPho8NkdJQl/8QAGwEAAQUBAQAAAAAAAAAAAAAAAAEDBAUGBwL/xAA8EQABAwICBwUGBQQBBQAAAAABAAIDBBEFIRIxQVFxgbETMzRh0RQikaHB8AYVMlLhIzVCghZicpLS8f/aAAwDAQACEQMRAD8AvFCEIQhCaspcoo6CmkqJTwWDQ3a9x7ljftE6PbsVa4J+UHG6wqqdzD4cR3xvW11iOolCFb6FE6DdVwyYC1XG0nZJnRH+MD2Jf+nVB47TeuZ+KEJ9Qo1PukYazXW0/U8OPY26YsT3ccOi7h0k52COMgelJmoQrBJUbyvy+pcMZeZ+dIRdkLLGR3PbvW/adYKqMa3aK6tdvVFDvIOi7Rv03bbNZ2daQ4LucSSv36ue4lxzizOLnuP7yS/sFzzhRKmshpheR3LanGROfqCuzJTLOmxKLPgeCRbPjOiRh5HN+Y0HlT7deccTyEqKOUT0Ej7t0gNObKzmB79vN7CpDk3u8yRHe6+EuI0GWMZrx5cRsCegjoXqnqoqhulGb9Qh8bmGzgruQo3g+6LQVYG91UWce8ed6f0Zr7E9V1IY5g4XBBHKDf3KSm1uhaOkAFzoHKdCZcWy5oaUHfqqFpHehwe70GXd7EIT5dNmP5RwUMJlqJGxsGq+tx8FjRpceYKr8pd35ullDCXE6BLKLD7sY0u6yOgqI02S1biku/1sjwDtf3dtdo2ao29Q6CmJ6iKBulIbBe2Mc82ariyQ3TqTEiWRuMcum0UlmucBtZYkO0bAbjaFL7rz3jm5gND6Rxa4WOY8nSRqLX62uvy6OSy2wjdWxLDHCKrYZmDQBLdr7fZmF8/rzkzTV0FSP6bs921enxOZrC9BoVb4Xu70EoG+iWA7c5me0fejufYFIafdNw1+qtgHlOzD2OAKmppSdCYv06oPHab1zPxSSs3TsNi7qshPMwmQ9jAShClCFU+N/lA07ARSwSTO2Of+qZ2aXHsCmmQmWbMUpGyts2QcGaPXmP5vskaQeToKEKSIQhCEIQhCELSR4AJJAA0knRYDaVutJYg4EEAgixBFwQdBBG0IQvO+WeUUuPYgIIDanjJEfg2Gh87+W+zmIGslSf8AQak3psboWnNFs/S155SXNIJJNyovlrk6/AcRbNAD9HkJdGNltGfA482i19luQqeUtW2oga+NxzZG3a4axce8H2hZfHJKiN7C02b5b/P6KfShhB3qLVO5XTHuJJmc12vHtF/akv8AZLH4xJ6Df5lLclsEqqqJ/wDfWtmie6KVklOx4uOExzSx7DmvYWuHSRsTv+hVf43S/wD5pP8AmQ2DFbDQkBG+/wDCUvg2hQCLcogGuaY9AY35FONJuc0ceksdIftvJHY2wUybkHWHuq6IeRSfN8x9y6s3OCR+urap/K1m9wA+gzO9qX2LE5Mny25+gSdrANTUwudT0ceneoGfdYOzb7UxV2WpdcUzL/vZAWs+6zun9dgo/wDQWBxda7rnhOJe70nEldk3FhcTDpSHTPnq/n4rSRYdtectw9U/4flqzQ2pbvTtW+C7onc+drZ0O7U6YhgtPWNBkjZICOC8a7fZe3T7VDmDSOke9W7V7nNK8l8O+UrzpLqd2Y0nldEQY3eivZwgOOnTu0HfL1VdiDG0pA1g35Kqq/coid9VM9n2XgSDt0HtTady+pZoZPHbpkZ7ALK05sjK6P6uop5xySxvhd1uiJafRCSvwrEWA3pIXW2sqgPY+MJdHF4sgQ74fWxVZend5Ktf7Mat2h08dud0rvZZL6HclYPrZ3HlaxoZ7ST7lKaGtq542SR0rA2RrXtL6ho0OAIuGxkjQUw1OVFWSQBBFa40B8p0aO+IHsUVtViE5LWuaLa7EfS6kw0jZD7jSfvzT9hWTFNS6Y4mhw/xHcJ3TnO1dVklxHLOJhLYRv8AJq4JAjaftSauoXKdcPyTjmjZJUPlqC5rXZsjrRgkA6ImWaeu6iGLRBs8rWgNAe4AAWAF9QA0BRKSOKqmcJXF5Gvdr+PRTqSn7VxacgPipBR4hVNiZLNCJI3jOz6cFzmXJ0PidwiB4Tb9CWU9bBVsIa6OVvfMNiRzOY4XB6QnXJkf3OHyfmVAcrqNj6yUuaM7OFnanDgjU4aUzTxMqp3xgaJF8x5Hd6EcEkdM6SRzGnVfXxTpWbn9FIb71mH925zPZcj2Jrl3KoD3M0w6cx3yCfsnsnnyUzXtq6lhOcLFzZW6HEapGk7OVNmM1tXTTOjE8bwA03dAAeEL968KTDLVGQxRT3I2G+zkVHFLpvLAy5CbjuSx+MSeg3+Zd6fcppx3UszuYZrB7j7094JHW1MW+Canbwi2xhedVv3vOt8bo6qngdI+qZfQ1jI6cAvkec1jAXvdrcRs1XQ6tq+07J04ve1s9f8A4pl0LGEgt1fe9cqTIijjaQIGuuCCX3ebEWNiTo6RZQ6irJsnsRa9pL4H6xslivpaf3jdh5eZysSka6KEb7JnOa28khsASLlx0AANGm3MAq7oqOTKDExG0lsDNJP7OEEXd5bza3ORyKbgslQ+d93aTdpPysmakMDBvXovD69k8TJY3BzHtD2uG0OFwUpSXDsOZTxMiiaGRxtDWNGoAf1rSpaxVyEIQhCEIQhCjuXWSzcRoZYDbPtnxOPeyN7k9B7k8ziqZ3L8Xc10lJJcEXewHWCDaRvTex6nL0OV553QqT8248Jm6GSlk/NZ5LJh2h5+8oVfTiogczyy47E7C/QeCp7hVX9FxGF+qOpH0WTkzxd8Djz3z2ffCskKqcoYS6mkLO7YBNGeR8J31h7WhT2hyvpZI2P3+IZ7WvsXtuM4B1jp2XVfgdR2lPou1tNuWxP1ERL7tF7p6WrtRTd+k9L4xD6bfxWrspqW3GIvTb+KvNIJgQyftPwVFv1npPvWq2edJ6T71qqo610VuoLaPWOke9eh2agvPEZ0jpCvRmU1LbjEXpt/FSqYgXWcxxjnFmiL6/onWy5zDgnoKb/0npfGIfTb+K1lympSD/eItR79v4qXcLOdlJ+0/BRXJLiFJ5iH4Gqt6jundLveVY+SXEKTzEPwNVcVHdu6T7ysPhXiJ+P1K1mFbeAVpYX9RF5tnwhVvjPGZvOP96snC/qIvNs+EKtsZ4zN5x/vTGDeIl59V7w/vHfe1T/JnicPk/MqEZUccm8ofCFN8muJw+T8yoRlRxybyh8IS4X42Xn1S0Xfv59VMcj+Js6X/EVFMseOP6GfCpXkfxNnS/4iopljxx/Qz4Qkw/8AuMv+3VFN4p3PqpHkLxU+W73NXLFZN/rms7ymbvjuQzSghg+7GHH74XXIbip847/akOTz98ZJPtqJZJfuZxjjHUxjVFlGjUTSbjYcT/F1W1Wc5HmUwbp2N71TthabOm7rmjba/abDoBVg7keSX0HD2ue201RaWQ7QCP1bOpp087nKqXUn5zygjhOmNsgY7zcAL5O0h4+8vRzRoW4wunEFM0bTmeapJ36bysoQhWSYQhCEIQhCEIQVTX5Q9AM2kl23liJ6Q14+F6uVVZ+UEP7hT/8A2B/pSoQsYFUb7SwOPfxsJ62gG/tVf4c20Yb4Jcz0HOb8lNcjeIU3mx7yodD3UvJv01vWvWPw33ZZmDVf6lavDT/UH/b6LqhCFcrQIQhCEqEIQhIhCEIGtI7UVZeSfEKXzEPwNVb1Hdu6T7yrIyT4hSeYh+Bqreo7p3S73lZ3CvET8fqVT4XrdwCtPC/qIvNs+EKtsZ4zN5x/vVk4X9RF5tnwhVtjPGZvOP8AemMG8TLz6pcP7x33tU/ya4nD5PzKhGVHHJvKHwhTfJricPk/MqEZUccm8ofCEuF+Nl59UtF37+fVTHI/ibOl/wARUUyx44/oZ8IUryP4mzpf8RUUyx44/oZ8ISYf/cZP9uqKbxTufVO2BVW9YXUSeA2Z3Yy674TDvVNC3wImX+6wE/NNkJ//AIlZbwJuzMF/ZdO1T9Q+37N1vQKaqB77xvkPyA9Sq2p796im4RT79iVROdJbE43+1NIPk16voKk/ydRw6zyIPfKrtXRALCwWeOtCEISpEIQhCEIQhCEKoPyhqy0FJHyySSHoYwN/9nsVvFUDuzVX0vGIqZune2xxfemdnO/hLF5cQ0ElKBdSfJqDe6OnadkUd+ktBPvUVwnAKmWISMglc2Qvka4NJBD3ucCOohSzG6neaWVze9jcGDnIzWAdZaFYuAYb9GpYIf2UTI+tjQD7QVl8Fi7YyynafU/VXPtbqRwLRfJU1+itX4tN6BR+i1X4tN6BV62WrxoWg9mbvTv57L+0fNed0LZ+s9J961UJasG4usgJz/Rar8Wm9Aptj1jpHvXoZg0J+KMPvdVWJV76Qt0QDe+tUZ+i1X4tN6BWDktV+LTegVe1lpMOCeg+5P8AszVUnHZSLaI+ageSXEKTzEPwNVb1HdO6Xe8qyMkuIUnmIfgaq3qO7d0n3lY/CvET8fqVZYUb34BWnhf1EXm2fCFW2M8Zm84/3qycL+oi82z4Qq2xnjM3nH+9MYN4mXn1XrD+8d97VP8AJricPk/MqEZUccm8ofCFN8muJw+T8yoRlRxybyh8IS4X42Xn1S0Xfv59VMcj+Js6X/EVFMseOP6GfCFK8j+Js6X/ABFRTLHjj+hnwhJh/wDcZP8Abqim8U7n1TlhFPvmE1LBrcycDrjSygfvtPGdYfE3+Jg/FdMhxelIOrPdfos26Q5MAtpxGe6gfJAf8p7gP4c09aYqD78v/S+/x/8AgVdU+IcmT8n+ozK2qiOt0LT1xSZp/wBQq9wvO2TFR9AykaDoZJI6P7tSLt/jLV6IC6HE8SMa8bQFnnCxssoQhOLyhCEIQhCFhCEnxGvZBDJLIbMja57j9loJPuXnbIoOrsTmrJNhdKeZ8pIa3qbfsCmu7vldmRNoYzw5bSTW2Rg8FvS5wv0N51wyLwP6JSNa4Wkf+sk5nOtZvULDtVPjFV2FMWjW7IfVSaZmk++5Ob6b6RWUlPrBk+kSj93TWfp5jLvbesq0AqqphVQVUs8L6fhsZG0SxyPLGMu4gFrx3TiSegcicv0lxLw6L1M3/KoeG1tJTU7WF+es69fwTk8Uj33srEWrtRVe/pLiXh0XqZv+VYOUmJeHRepm/wCVWP5tR/v6+iZ9nk3Ku36z0n3rVOjsj6n9vB6uT+dYOSFQNc8Hq3/zqB7dTE/rHz9FsxiMQGd/gm6PWOke9eh2agqIbkpODxin9B/86mbMp8S2SUR/ypT/AO1SYcQpmXu/r6KlxSQVRZ2Y1XVjLSbuT0FV9+kuJ+HRepm/5VpLlPiIHCloQDo0xSj3yp/81pD/AJ9fRU3s8m5dskuIUnmIfgaq4qO7d0n3lSzDBWwwxxslpS2NjWNJilNwwBoJIktsCZX5I1JJO/QaST9W/ab+GsxQujglle94945a958loaCobCDpA6grBwri8Xm2fCFW2NcZm8473qSwVFdGxrN9pLNAaLxS3sBb9omSoyaqZZHPM9PdxLiBG/WdOjh6k3hwZTyve94sdWvfwXqkqWRPcXAqa5NcTh8n5lQjKjjk3lD4QnuhFdDE2NslKQ0WBMUt+v8AWJqr8m6qaR0jpoAXG5tFJbYNHD5klF2cNQ+R7xY337+CKapbHK5zgbG/VSvI/ibOl/xFRTLHjb/JZ8ITnhkVdBGI2y0pAvpMUt9Jvsk5034lk/V1EhkdNTgkAWEUltAtteik7OKrfM54sb79p4JYKlrJ3PINjdSDIbip8t3uak8jN5xCZve1DGzs8uMCKUdNt6d2lJMJpq2mjzGS0xFy7TFLfTbkk5ltV0tXNJC+SSn/AFL88ZkcgcQ4Fr23LyLFp7QFHexpnkfpjRdffxGzeFDqH6chc0bVEt1PDS18NSy4P1ZdyOac+M/F2BXlkjj7a6igqB37AXDkeOC9vU4O9igWPYSKqnkhPfDgnkcNLT2ge1MW4hlQaaokw+bg744ujB72Vmh7PvAXHO3nWpwOqEsHZnW3psVXVM0XX3q80LCyr1REIQhCEJlytyniw6lfUS96LMbte89ywdPsAJ2JbjOLxUkD5pnBkbBdzj2AAbSSQABrJXnnG8ZqMoq8AXZBHfMbrEbCbF7tjpHaPYNQJXiSRsbS9xsAlAJNgs5J0EmJ10lbU8IB+eeR0mtrR9lgzdHM0cqsxJsOw9lPE2KMWY0WA95PKSdN+dKVzvEa01cpds2DyVzFF2bbIQhCrk8hCEIQhQ7dT4kzzzfgkUxUN3U+JM8834JFY4X4uPimZ+7KiuCbns1XAyZssbQ+9mnPuLEt2C2xS3I3IuShme98jHhzMwBudcHOa6/CHMVEcF3PpqqBsrZY2h97B2fcWJbpsFbUTLNaOQAdgAVti1a5oMTZA4EkEWtbmo8EYOZCQ4/i4pKaSYi+aOCOVziGtHaQqywrJ2pxZz5pJAADbPfcgnXmsaNQAt2hTTdKjJw91tj43HouR7yFpuY1LXUOaLZzHvDht4RzmnoI0dR5E1RvNNQunjHvF1r7gvUg05Q06k1ZKZOV1HV5osYARnku4D2nawa88dHSVYS4NrozIYw9u+NAJZcZwB0g25F3VXWVL6h4fI0A22DX5qRGwMFgVU2WlIZsWMYcG55hZnHUM5oFzzLTGchX0kLpvpMbsy3BBLXG5A4Jvr06lvlnRb/i+9Xzd8MLL2vbOa0XttXfFtzJ0EEkona7e2l5bmFtw0XNjnHTZayOdsbIGuk0btGWje/PYq8tJLiBfPepXueYrJUUd5SXOY8xhx0lwAaRc7bXtdSdQzcvxMyUz4i0DeXCxAtcPudPK64OnoUzWWxJmhVPFrZqdCbxhCEIVcnkIQhCEKvN0XAXRSNrYLtILTIW62vBGZIOe4AJ5QOUqw1pNC17S1wDmuBDgdIIOggqbQ1bqWUSDn5hNyRh7bJ+3OstWYpSB+gTMsydg2Ot3QHgusSOsbFK15plE+AVzZ4CXROuACdD2a3RSc40EHoPKFf2SuVEOI07Z4DcHQ5p7pjhYljhyi46QQRrXRoZWTMD2G4KpXNLTYp4QhCdXlcK2iZNG6ORoex4LXNcLgg6wV59y1yKnwKpFTTEmmcbNcdObf8AwZeUHYdvSLr0Sk2IUEc8bo5Wh8bxmvY4XBB2FeXNDgWu1FKDY3VW5OZRR1sWezQ4WD2HWx3zB2Hb03Tqqv3MY7V01tAEbgBzb4wDp0KQ7oGIyR/R2xyPjzjIXFji0kNDLDou4rDTYXpV4pYT+rVfZldWYqNGEyP2KXoVRfneo8Zn9YUfneo8Zn9YVcf8Oqv3t+fooP51BuKt1CqeDEpze9TUesK6/Tp/Gaj1pUOT8NTRuLXPHzVvTl1RGJWDIq01HcusElrKZscIaXCRr+E7NFg141nncFDvp0/jNR60rlPic4tapqPWFPUmAVDJmujeLjfey81YMMLnyDLyOasDJLDX01HFFJYPbnXsc4aXuI0jXoITxdVF+d6jxmf1hR+d6jxmf1hUqX8JVkry9z23JvtVQMYgAAsVa1ZSNmjfG8XY8FrhzH5qtZ8ga2lkJpXktOgOZJvTrcjgSPYbLhDic5vepqPWFdfp8/jNR60pIMJrKElge0g6wQSFZxM9sjErBkU65K5BSsnFRVO4TTnBocXOLvCe7k5tN1PlVn06fxmo9aVzmxKcDRU1HrCm58Gqq2UFzxfUBbIJySM0kReRkNadsq8jquetdPBmgWZmu3wMcCxoFxtBukM2R2KSjMkluw6w6oLm9Y037Eh/O9R4zP6wo/O9R4zP6wq6Zg2IsY1oMeQsLgqhOI05N7FWFknk0KGEszs57jnPdqBNrADmHzJT2qmhxSoJ01NR6wrt9On8ZqPWlUFV+HqkykyyAk8VeUZ9oiD4hl5q00KrPp0/jNR60rSbEZwNFTUesKYZ+G5nuDQ8Z8U9MHwxmRwyHmrWWFUf53qPGZ/WFH53qPGZ/WFTf+HVX72/P0VN+dQbj981bqRYvi0dLE6WU2aNm1xOprRtJ+SiOQmKSvqXsklkkBizhnuLrFr2jR1OKT7rg4NMeeUW6oyqc4UYq8Ukp4kcLqc2pEkPasSbBMEqcoq0kkx07Dwna2xNOnNbsdI7/s6LBeg8DwSKigZBAwMjYNA2k7XOPfOJ1lN+QuHRwYfTNiYGNMUbyBtc9jXOcTtJJOlP63EcbY2hjBYBVhJJuUIQhe0iFq8XHsWyw5CF5s3L9FbUD9272SsTrukDh0x5ph/plNmR0e8YzURHYaiPrZJf3NT3ukRfq6d/JI5vpsPzas+DoY3ETtt0IUqQaVG8DzUKQhC6Yscu9NtShJ6balCztZ3zvvYuj4L4JnPqUJPVbP65EoSeq2f1yIou+HPojGvBP5dQk6ysIcbf1fqA2nUtESALlc5Auckoptq2dVsF7uGjXtt021J/yXyTz5JPpLbhm9/qgSBnPbnkSW1kNLLtva7tqkuMUzI44RmtbCJo99AAa3N4WbnAaM3fN6vfRqvoWBxDG4fajHGL+ezVs3reYc+SnpWsIzF+qrw1Ldptflu3szgLrWp1BWu+ojeSwujedrC5rj6JPyUcxzIZjwXU9opNe96o3Hkt/hnnGjlCi0P4giEze3aWjfsTtbI+anfGBckKBrC2e0tJa4Frmktc06wRrBWq6Mx4e0Oabgrn7mlpsV2ptfV+CVJLTa+r8EqVFXd8eS3+AeDHEoXGp1LsuNTqTNN3zeKmYp4STgkyEIWlXMlIcgR/fXc0Dv8AUjC6brh4FP0yn+GNb7nUV6id3gxsb1ueXf7Qke63Ld8DORkjreUQ0e5c1rTp46bbP/Va6lGjRC/3mr4yPZbD6Qf/AB4f9NqeEjwim3qCKPwI2M9FrW/JLFfJhCEIQhCwQsoQhed8qIvoWUrnHQ18rH/dqGAE+kXdikWXVLn0MhGuMtlH+W7hfwly5flBYKQ+mq2jWDA88hbeSM/6nYE6YTWtq6RjzpEsdnjnIzXjtzlmsZvDNFVDYehuPqp1PZ7HRnaqqQtp6R0Mj4nd1G4sPOB3LutpB61qumQytljbI3URdY6RhjcWnYu9NtShJ6balCoqzvnfexdDwXwTOfUoSeq2f1yJQk9Vs/rkRRd83n0RjXgn8uoSdSTIXCRNO6Vw4MNs3k3x17H7rdPS4KOFT/c9Z/dHHaZpL9QY0exN/iipdDQEM/yIHLasdhMQfPc7BdOeA6WzO2vqJifuu3sDsYEY0N8dFBezZS/fLaCY425zmX2ZxLQea/KjCHZkk8R1iR0rRysn4YI5bPz29S6YxTnNbKwtD4SZBnGzS3NIka47AW307CAuY6qi+/VzHu/Raz/BbHAactzd4hzeTe2ew2uO1cHYfJBpp3FzR/gSOLgRyRyG7ozzG7ejWtKeuqZWNkZFC1rgHNY97s8gi4u5rc1hItosUvoK0TMzgC0glrmO7pjmmzmuttHuskcZo83G42i9xz9fmlGifJQnLOBkrWVUYIOdvM7SLOa7vc8bHA8HnDm2uNKi6nmXtCRTySsGsNbKPCaHtLH+Ux1tPI4jkUEXTPwtP2tJo3yBy3jy5bPJZTF4w2UO3hdabX1fglSS02v+uZKlKru+PALU4B4McShcanUuy41OpM03fN4qZing5OCTIQtXg6A0XcSGtHK5xs0dpWje4MaXHUFzRrS42Cne5zS2p5JP2kht5MQzB/Fnphx+L6ZjsEA0gPgiPRcSP7AT2Kd0FM2jpWtJ4MMfCPLmguces5x61F9xigdWYtLVvGiIPkv9uYlrR1N3zsC5hhrjVV01VsztzPoFspWiKFsav0BZQhaVQkIQhCEIQhCEwZdZNjEKCaDRnOGdGTskZwme0W6CVSm5jjJY6Skku11y9gOsOGiRnTov1OXokqit2PJN9FVtxGnGax7wZLd5MNTj9l/vv4SiVlMKmExnlx2JyJ+g4Fcd0DBbWqmDUAya3g34EnUTY8xHIoerQwDGo6+mz7A3GZLGdNnW4TSNrSLkcoKgeUWT7qKTRcwOP6t+vNJ/w38/Ido501+G8U7M+wVGRH6b9PRR8UpNP+vHzSKm2pQk9NtShXVZ3zvvYtJgvgmc+pQk9Vs/rkShJ6rZ/XIii75vPojGvBP5dQuClWQ+OtibLC4PJLt9YGRvkJDgGu7kG1nAa7DhKKJRQ1r4JWyx9006jqcDoc08xHyOxTMYofbaV0ds9Y4hYagqOwmDjq1FWG+ikqZWynPpgwOEZGbvri61y8aWiPR3Bvcm5toXd2ESSaJ5jIzbG2MRNdyCSxJcNXBFgbabrjR5ZU0jAc/NdbTGWvL2nkIa07duopR+ei76qCaTnLd5Z1ulsbdAK5K8VLTolmjbLMauZ9VsmljhcG6cXvDRckAAXJNgABtJ1AJiw+gdMZZhLNEyV+dG1ma27WsYwSEOaTws29jotbRpSpuGPmIdUlpANxAy+93GovJsZTzGzeYpZiGIx08ZklcGtHaTyNA7px5AmmEs9yPNxyyz5DefP4L0bHM5AKJZY4nJHC6lkOe6QsLJA3Nzow6788DQHNLWi40EPbq0qHpbjWLOqpjI4Zotmxs15jNen7ROk/8ASQrrWB0LqOlAeLOdmeKx2I1Aml93UMgu1Nr/AK5kqSWm19X4JUm67vjwC2GAeDHEoXGp1LsuNRqTNL3zeKmYp4STgkykeQuDb9Nv7h+riJDPtS20kczAe08yaMHwd9ZLvbNDRbfJNjAeTledg69SsieaGgpb9xFE2wA1nkA5XOPtJKr/AMS4tot9jgN3uyNtg3cSslhdHn20moalHN03HRFAIGnhS6Xc0bTfT5RAHQCrE3I8ljQ4czPFpZzv0gOsZwAY09DLdZKq7IDJ+TGsTdUztvBE4PkGtpI0xwjlGonmH2l6HaEzh9IKWEM26zxU2aTTddZQhCnplCEIQhCEIQhCSYnhsdTC+GVofHI0tc07QfceQ7ErQhC8241hFRk7XXF30775jjobKwG+a7wZW/8AY0EhTqirYK+nJFpI3jNew7Dta4bCP+xsVjY7gUNbC6CdgfG7ZqIOxzT3rhyhULlHkfW4BMZoSZKYm2+WuLX7ido7k6e61chB0KnxHDRU/wBRmTxt3/e9SYZ9DI6ltjGSUlKS+MOlg5tMkflAd23nGnlG1NMcgcLggjlCm+TeXEFYA2+9zfs3HX5Du+6NfNtXbF8joZyXtvFKdb2WF/LYdDvfzqDDi8sDuyrQb7/XfxCt6aYRtswXbuUFSeq2f1yJ5rsl6qHvBM3wotDuuN2nsJTFVTi4abtd4LgWO7HLUYbUxTStMbgef2U1i0rZKN4GvLLmFzWULC1Wtc+Smikcx+exzmPGpzCWn2axzHQpBT5Z1TBY71Jzua5h6yw2PYFHqbalCyuJ0sM8x7RoK3+DxNfRtJ8+qe5stqlws1sMfOA95/iICYMRnfK4Pke6R3K46uZrRYNHQF0XCp1JvD6OCGZpjYAncThYykkI12SdYWSha5c7XWm19X4JUkMFQ0Ote58EcI9QGlPdFk9VTdzFvbfDm4HYwXcfYszidRFFKS9wGW9bzBJWx0gDtdzltSBzgBc6BypdhOTstbYi8cN9MpGlw5I2nX5R0dKk+F5DxRkOlJneNIzhZjT9mMaOs3SrKDKuCibw3Zz7cGJulx5L+AOc+1ZSfGXyO7OiBLt/p6lTKibtGlrsm9UpihgoKfRaOJmkknSSdpOtzyesqASPqMfrWwQAtiab6e5Y3UZZLbdgHQBtK3w7C67KGfQMynadLzfeoxzbZJLHVz96Fe2SeSMGGwCKBuuxfIe7kd4Tj7hqGxSsPwzsD20xu8/L+VTzT6Q0W5Bd8mcnIqCmZTwizWjST3T3Hunu5XE/hsTshCu1FQhCEIQhCEIQhCEIQhCEIQtJog9pa4AtIsQRcEHWCDrC3QhCqjLHcMimLpKFwgedJhdcxOP2Trj9o5goG7GcSwhwjqonFmob5ctI/dzN19Fz0L0lZc56VsjS17WuadBa4BwPSDoKZmgjmboyNBC9te5uYKpTC90illsHl0LuR4u302/MBP8A+pqWf4czPuyj5pzx3cVw+puWMdTvO2E2bfyHXb2WUIr9wOridnUtTG/kzs+B/a3OHuVHLgEZOlC4t+alNqzqcLpwqMhqN+qLMP7t74/YDb2JDLucRd7NM3pLH+9t01yZN4/S6mzPH2XR1A7CSfYk7spMYi0SU0n3qaQe0ALw2jxSHupvmfqkLqZ/6mfJOv8AZ0R3NSeuJp9zkf2fP8a/8I/nWuS26IJ371UhschNmOF2sJ1Zrrnguv1HVoKmyravEMSgfozOz4DP5KdAWhlojYeRUL/s+f4z/wCEfzo/s7cddSeqFvzcpooplfl0yj/VxZr5toPcx+XY6/s9ZtqXmmxHEZpA2J2fAeiWYtLCJDcHeVzj3N4++nmPRmM/2lLoMg6RmuMv8497vZcD2KLR5WYtN9XTP0+BTSO6LE3SiPB8fqdAjnYDy73TjtJBVq6lxWbvJvmfooANMz9LPkpvDSw0zeC2OFvKA2MdZ0e9MuJ7oVJDcB5ld4MYzv4jwfaUho9wuuqCHVVRGzlu587/AJD2qZYHuF0MFjNvlS77ZzGegy3YSUseAMvpTPLkpqzqaLKtJMr6/En71RQvF9BEYL3/AHpDoYOxS3JHcJuRLiD843zt4Y4m5/eSazzhvarcocNigYGRRsjYNTWNDW9gCUWV5BTRQDRjaAornudrK40NCyCNscTGsY0WaxoDWgcwC7oQn14QhCEIQhCEIQhCEIQhCEIQhCEIQhCEIQhCEIQhCEIRZYssoQhVtuk7krK/Onps2Oq1uGpk3leC/wC1t1HlFc5PZaS0Uhpa5rxmHNu4HPj5A4a3N5DycoXo4hRfLXc+p8UjtIMyVotHO22c3kB8Nl+9PVYqPU00dSzQkH8JyOQsNwqiyp3Qi47xRXc5xzd9aCSSdGbENZPP2cqlO5vuPb2W1Ve0OlvnMgPCDDrzpfCffvdIG251SbIPctgwy0htNU7ZiLBvNG09z06SeXYpsAvFLSR0rNCMc9pRJI6Q3KLIssoUtNoQhCEIQhCEIQhCEIQhCEIQhCEIQhCEIQhCEIQhCEIQhCEIQhCEIQhCEIQhCEIWChCEIWUIQhCEIQhCEIQhCEIQhCEIQhCEIQhCEIQhCEIQhf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61444" name="il_fi" descr="Grafico_480_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14425"/>
            <a:ext cx="45720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l_fi" descr="barcelo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2941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l_fi" descr="Katalonia_herb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4444"/>
            <a:ext cx="4476545" cy="25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4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dirty="0" smtClean="0"/>
              <a:t>nt Inglismaa</a:t>
            </a:r>
            <a:endParaRPr lang="en-US" b="1" dirty="0" smtClean="0"/>
          </a:p>
        </p:txBody>
      </p:sp>
      <p:pic>
        <p:nvPicPr>
          <p:cNvPr id="9219" name="Picture 5" descr="Great_Britain_-_Regional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8156"/>
            <a:ext cx="3200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article-1052085-0053DDA400000258-366_233x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49650"/>
            <a:ext cx="20843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IRAnewt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49650"/>
            <a:ext cx="17287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queen-elizabeth-ii-and-martin-mcguinness-28-june-201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70400"/>
            <a:ext cx="31654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850" y="1260476"/>
            <a:ext cx="698445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Iirimaa ja Šotimaa juba  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</a:t>
            </a:r>
            <a:r>
              <a:rPr lang="et-EE" sz="2600" dirty="0" smtClean="0">
                <a:latin typeface="+mn-lt"/>
              </a:rPr>
              <a:t>sajandeid </a:t>
            </a:r>
            <a:r>
              <a:rPr lang="et-EE" sz="2600" dirty="0">
                <a:latin typeface="+mn-lt"/>
              </a:rPr>
              <a:t>Inglismaa koosseisus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Iirimaa iseseisvumine </a:t>
            </a:r>
            <a:r>
              <a:rPr lang="et-EE" sz="2600" dirty="0" smtClean="0">
                <a:latin typeface="+mn-lt"/>
              </a:rPr>
              <a:t>1921</a:t>
            </a:r>
            <a:endParaRPr lang="et-EE" sz="2600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sammud leppimise suunas:</a:t>
            </a:r>
          </a:p>
          <a:p>
            <a:pPr>
              <a:defRPr/>
            </a:pPr>
            <a:r>
              <a:rPr lang="et-EE" sz="2600" dirty="0"/>
              <a:t> </a:t>
            </a:r>
            <a:r>
              <a:rPr lang="et-EE" sz="2600" dirty="0" smtClean="0"/>
              <a:t> &gt; </a:t>
            </a:r>
            <a:r>
              <a:rPr lang="et-EE" sz="2600" dirty="0" smtClean="0">
                <a:latin typeface="+mn-lt"/>
              </a:rPr>
              <a:t>2011 </a:t>
            </a:r>
            <a:r>
              <a:rPr lang="et-EE" sz="2600" dirty="0">
                <a:latin typeface="+mn-lt"/>
              </a:rPr>
              <a:t>Briti monarh </a:t>
            </a:r>
            <a:r>
              <a:rPr lang="et-EE" sz="2600" dirty="0" smtClean="0">
                <a:latin typeface="+mn-lt"/>
              </a:rPr>
              <a:t>esmakordselt </a:t>
            </a:r>
            <a:r>
              <a:rPr lang="et-EE" sz="2600" dirty="0">
                <a:latin typeface="+mn-lt"/>
              </a:rPr>
              <a:t>Iiri Vabariigis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</a:t>
            </a:r>
            <a:r>
              <a:rPr lang="et-EE" sz="2600" dirty="0" smtClean="0">
                <a:latin typeface="+mn-lt"/>
              </a:rPr>
              <a:t>&gt; 2012 </a:t>
            </a:r>
            <a:r>
              <a:rPr lang="et-EE" sz="2600" dirty="0">
                <a:latin typeface="+mn-lt"/>
              </a:rPr>
              <a:t>IRA endine komandör    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</a:t>
            </a:r>
            <a:r>
              <a:rPr lang="et-EE" sz="2600" dirty="0" err="1">
                <a:latin typeface="+mn-lt"/>
              </a:rPr>
              <a:t>McGuinness</a:t>
            </a:r>
            <a:r>
              <a:rPr lang="et-EE" sz="2600" dirty="0">
                <a:latin typeface="+mn-lt"/>
              </a:rPr>
              <a:t> kohtus Elisabeth II</a:t>
            </a:r>
          </a:p>
          <a:p>
            <a:pPr>
              <a:defRPr/>
            </a:pPr>
            <a:endParaRPr lang="et-EE" sz="1600" dirty="0"/>
          </a:p>
          <a:p>
            <a:pPr>
              <a:defRPr/>
            </a:pPr>
            <a:endParaRPr lang="et-EE" sz="1600" dirty="0"/>
          </a:p>
          <a:p>
            <a:pPr>
              <a:defRPr/>
            </a:pPr>
            <a:endParaRPr lang="et-EE" sz="1600" dirty="0"/>
          </a:p>
          <a:p>
            <a:pPr>
              <a:defRPr/>
            </a:pPr>
            <a:endParaRPr lang="et-EE" sz="1600" dirty="0"/>
          </a:p>
        </p:txBody>
      </p:sp>
      <p:pic>
        <p:nvPicPr>
          <p:cNvPr id="9224" name="Picture 9" descr="http://www.sonofscotland.co.uk/web_images/scotland_independence_po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845050"/>
            <a:ext cx="17240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hQSERUUEBQUFBUVFBQVFRUVFRcVFRUXFRQXFRYWGBUYHCYeGxolGRgYHy8gJCcpLiwsFh8xNTAqNSYrLSkBCQoKDgwOGg8PGiwkHyQsLCwpLCksLCwtKiksKS8sLSopLCwpKSwtLCwsLCwsLCwsLCksLCwtLCwsLCwsLC0sLP/AABEIAKsBJwMBIgACEQEDEQH/xAAcAAABBQEBAQAAAAAAAAAAAAAAAwQFBgcCAQj/xABGEAACAQIEAwQGBgcGBQUAAAABAhEAAwQSITEFQVEGEyJhMjRxc4GycpGhsbPCBxQjM0JSYhU1Q5LB8CRTgtHxFhclk6L/xAAbAQABBQEBAAAAAAAAAAAAAAAAAQIDBAUGB//EADYRAAIBAgMFBgUDAwUAAAAAAAABAgMRBCExBRJBUXETYYGxwfAzNJGhsiIy0SNyggYUJTXh/9oADAMBAAIRAxEAPwDV6KK5Y1YKJ4z0zxXEkQgMyqToASBNJY+9cLLbsLmdiCZIAS2CA7ydJEiBBJJGnOpXh3BFtFmLM7uAHLRBA2AUaAeVQ1KyhlxJIUnPPgQV/i41Cy5AJy2wXaAJOi7DzNHYy7d724t1QgyLdAKkXHF1mKMzM5MAAjKAAuoq2JbCiFAA6AAD7K9yiZjXaecdJ+J+uqdSvvq1ienR3He57XhFe0VWJytJwGwcQLYtLbW0AwXM03gVyg5ZgopmQZMgSBpMp/6ew/8Ayl+0fUJ0rnjtxbdvvi4tm1EMdiGZQbZ0OjGBtoYPKnWAuObYN0KG19HaJ0MSY05SfbUjlLmN3VyEE7P4cf4SHyaWGvkxIpXDcLtWzNu2inqAJ15TuB5V5f4xaRirOARE7kCdgSBAY8l3PSixxa27BQTJnKSrKrZYBCsQATrsOh6Ul5MVJISvdn7DMzG34m1JDMsnrCkCep586bYjswpjune3vIk3AZ8nMiPIx5bU9ucYtLMvsSPRYyQYIUgeIzpAnUV42Pcg93ZuE65S5S2p8zLZgPas05TmtGNcIvVES/AL6+jctv1kNbPw1YU0Pfi53fdMWylvC9siBHMsNdRp51L46xdRQ5uud+8KKICFTJS35GDOrRO+1d4bE4W3+7NvaCyANp1d1BgTrJMVMsRNd5E8PBkdbwGJb+BU+m4+5M1cjguKN1AXti2UJusASQ/JLYO/0m5HadKs9MmxxditgTBANwx3anmN5Zh0GkkSRTXiKjFVCCK7e4fird1lAF20ERlusyIxYtlZWEBRG/mOp0pGzj3ZwiqczOUE6JmAzEd56J8OvhJkbVOcQ4PcvnLda3kyMsqGzAt/GikwrxIDGYpbgt/W5ZLIWtPACgKcuVWDFQd5YyYGtPWJklzEeHi3cYXsDiF1yq4/obUfBgJ+FMTxgKSHOUjdW8LD2g1ca4eyrekoPtAP30RxUl+5XElhk/2uxUl4rnOW3LsdlTxE/wCg9pIpvw89+wY6IpBykjOWB0VkBlYIMqYMiI0NWbFr3jCzbLIqEG6UIQBSpItg7yZU6Aacxz6xfDbQXN3KuUQhVCiSN8oB0mfvptXESnHdWVx1KhGElJ5jKimGExWRALisirlUXHBCOdjBI8MNoM0E0/UyJGo6jb66yWmtTWTTCiiikFCiiigAooooAKKKKACiiigD0V5VOftdcvjJbt3MO6sy3c6w6spMKsjaIOb+qBRV+ngak43yRn1MfShLdzZfDXLiuq8IrZM0hOKo4PeW3dWQGApgMZDQ2mo0gjnzmBU1wvjv6w5Fu1cCKDmuMAq5gRCqCczSJOwjSdTFNMVamqnjbl43cLYLslpbpz5G7oFJZmus+YQ0nb2wNar16SkrklKo4uxpdFI4TFJcQPbYMjeiw2MGND8KWrNLwUUUUgCGLxKIs3NiQAILFjyAUAkn2CmPDuFsE8T3Eks2RSqrbzOWyiF8wIkxGlLcQtvntMiZwhcxnCHMVyLv/DBYn2DQ0vgsYLgJAKlWZGBgwy7iQSDTuAHuDwS2gQgIzMzsSSSzNqzE9TXd+wriHUMNNGAI02MGlJrktSAFq2FAVQFA0AAgD2AV1SZuVyb9ACjNSVy5Ig6g7g6ikL2LqPvY+lsAnfuXrDkWLIu2XBOVXyPbfIFVQG0ykjcbEzy1adm+K5Ljoz3GtO4WybggplCqLeUaAa7wJKmRzLxeJaEjWATHWOVVPA8evfrIYFWuG64a2LN1QUK2wEDlNGGQeI6ajrUdVzVt3nnk3l4aCrdWvhml5mlXVJUhTlJBAMTBjQwd4PKq7g7Jt3f+LuOMjqbRJbupKAMO+cljJPosQJXblU+t+ofHoL2JFprrIO5zqLb5W0uBXLjUZTIAMfzfCWIjHZ46oUuUuBA2UtCmDmy6qrFhrGkTqNKU4o+bu7QJBuOPRJByIQznMuoEQsgjVxrUQ3Z/IIZP1pCrIVORXC6LbWWIzAJKsS0mBppp1wm2LLFr9u6saW3uAOEWApGe2SijYAmDA1jalsuAhP4fDKghBGsnckk7kk6k+ZpWuLN5XUMhDKdiDIPsNd0wUKgcVw61euZLYAADNcuWgAVYRkUNEBiSSY18Ou9KcTxwzEMX7tWAi0rG5duAMxtqVIMACTG/UQRUthraqihBlUAZRBECOh1FLoBD/qV8EjKjAbOXy5p2OUKYI5j6ugSvs1ogXgqg7XA3gJ/lM6qd99NN6sNeETvUTpxZKqskVz+0Lf8AOvtkR567H2edRvaPtCMPY7y13dxs6KBmBEMdScpnbT2kVdGtgxIBgyJEweo6HzqJ7U2E/U7+a13oFtmyLoSQJEEaiDrI10pFSRLTrreW8rq+ZS8J+ki0QO+tXEPMoRcX27hvsqyYXjFi6QLV607ESFV1LRE+jM7Vja7dfOl8Hdy3EaSMroSQSpAzANDCSPDOoqPdTOqxGyIKLlTbVk3bXw93NooqnYztjhrVxBYN1lDEvkk2yIPhC3GGswcw2ip3B9pLNy213MUtK4TvLg7tWaAdM3mY9o6QSxxZgSo1IJOUWk9MiUoPlTXAcVtXwTZuJcjfKdR7V3H1U14l2nw9gkXLgzAwUTxuDE6qNR8YpLMYoSb3Us+RVuB4J1a4L0Z++vFgDmAzXGOUHmBOleUpgOJ2Xvt3B0c3LmUqVZJYZpGogs0gg89hFFdPRkpU01yOXxFKVKrKE1Z34mi0UUUEgldWqxxnANcu2lQKczAGVLZoPhV8uvdDMSTI5DnVoubVFPint3kNtQzMHXxNCrIBzHmYy7DfTbcMqS3YNhGO9NIm+GYI2FPe3S7OQSzZUQEKFy20GirAGmvM0tY4nadyiOGYCdNjy0bY+cExUN+qqTLgOx3ZgCTPw0Gg0HSuSyC8jXtEUZkIBP7QEaGBI0ggDcgzsBWIqu9KxsOluxuWWioa3xxyW/YECRlLOqypUGTEkNMiOUDXWB3Z7RKYzWrykjQFJ1G4lSdQIM7HkTBp11zI918iQxWKFtczTyAA9JmOyqOZJpvgsOwd7lwIrOFGVCSIWSCxIGZpJE7QBFROJa7dJJYKBcV7asisUC5Y1UiCSGB1OjRpXV/H31VyLlsmCVDWyFWBpHjmOuYn/SjtI6XHdnLkTrvFNbuKimz42UVoIzKrQdxIBg1BY/ikc6kSIyZvcSA3MU0xfEytk3RlZcxUAOMwIJHiBgASP5tqi7V+7btjGEWzZXPmznMQoBBYIOciBrzNUHFdo2uHMLajUlQRCJmMwtse3cwT5Ckll+la9/Dl16ZFihhqld2pq/vnwL5je0VvOotu1y34c7ZWzDXxBMtsodNpYe015xR+4e4uIY2wUzWD6TgknLIQ+I6GdIEc5qp9m8a126y3ijg22IVlAmCC2T+qNJMwCYg60x7QYFhecK9y4gVSSJyoCJVCVGgCxoTUH+5gqnZ3z10y5W9v+C1HZ1R1OzlZPvZM47tLZgKks3dd28y03G3dAoGRuQZogH0TTvF4lxg7Vx718g3b4d87y6oSdfBG1kkAHSB51S8Jw+5dlbKliBMLGnQgVbuJYYNhcid4XI8KANmLvm7xCp2CBjp/DPKRTKuLVN7ubvl00zfvmT4nZ0aMoxUrvj3e+8lcJx3Mjmy+ZsyFDa/doAAHDWjmYFtWgjc7ipTCYgtiL15MzWksqC6gC6AMzQO8JIGaZWAfCN9Kym/Zezchs1tx0MMJ8wfsqwcC7y5cf9Zd4VAxtuoU3VkiJyg6HLt1NPniIwjvt3Xg79Pr/wCoMRst01vQkmuHMvOH7YL4hc8FxAsWwGhjzlrqJl8hPxO1TScbQBGdlRbk5CzgNoCYZeWg6nWBzrLOKcfeziLiJkZNFuKpZFYx4wcpiZJnTcn2CW4T2nw7Mroi2biHMbLgNacQQzWyIh1UkwMsgHQ70+NROKks1bo+vf0sinPBVoQ33HLnr9eRe8Rh7ar31hlQk58yy63cx1Uqp8eYnSNZMjmC84fimuKSyFCGKwZAMR4hmAOUzzHI1AXRe7hWc20Em8ptyGWGJKp4iNUYgSP4oINTgtXl9F1uDpcGVh08SDX6hUzRRPOCx3Knm0s55lyfHPsOnw5U+ptgMLkU5oLuxdyNAWMDQdAAAPZ1NOaYxQooopACortTju5wd+5ElbTQPNhlH2kVK1mv6Uu0AYrhrVwEAlrygGQwgopbbmTl6gTRe2ZawlB4itGmuLz6cTPVWBHTSvaKKgPSQooooEtc6RyDKkgwRIJBg7iRrHlXJPWTJkkkkk+ZNFFAm6r71sxzwzBG7cKh+7YaqYJLCDmiGHlpNeU97OYB3vK6jwrmBY6jVSIA5mTvy1orZw1KMqacl7+p5vt3G1KWMlGlNNZcIuz5acDZKKKKsmIcOKg+M6ANLrlYEm2SHykwwEa7Hl0qeaovilnMpHUGPby+2klHeTiJfdaY5VYEdNNTJ08zvXtJYW/nRWBBkAmOsaj4GRStcw8jo1mFFFFABSGKQMpU7EEH2EQaXpC85nKql2IJyrEwNyZIAE6b86VJt5CN21IPiWMuoNLjOZACMEhvKVUEGOftNQXGMYRNWq9wkgl7npbKoJKoIg+RY8z8B1NR47h960Kd7ZlKbV8jjs1j0uubDIXci4yS5yv4NUKE5c0TBAnf4oYns3atqn7UFyyqA8KjknZiGm2nVjr5VT+IKQdNCOdP+A8RN9sjm0jxAum34oA9InNlLeZQnTcmqeKobj7WMnbitfpy46GhgsROF4q9u5eZb17QjMlhLGZ1uIO7lTZGRhsYLFYE5tNNa7btBdJdrOGLo9x2t92zMiknVWQLEg9YmZ5zTCxgHyPbV8SVXwjVu6fTYFDAG3lB66Uy4faW2x79LSqQQf26JOmggv1++sx9nuuCWV725vnqvp9SftaW8rQbenH007vUkcPxC9bJFgfrCEy65FAt3jOcBbeuWdjsfrrv+3cQVW2vc3HtPcdrSiSO93CkP48ushdQTz1iPwz4dGfOcKVPoZHBI/ykwI65tfqrlMRh+8M3MOUjwp3ZDA+d7LrHxn+VeT3JKUt2Oqzste73bqTw/WrunpzTz4cFb6W5j67xG87BiCLqENawwRHGT/EYg+INGw3gEjapLC9oHFxC+G1C3e7s3WJa42Q6qpXwiARtqTA6iCuPh2uqVOFCCCQbioxPMyWBmdjIjoaRxWHz3JsJbIkZWF5WYxsZV5n2TFJFxi4ySSaWWWnXP+SCpUjZqdNrwfu3XP7EpY42l6z3PdiVSWF1lS0Ag1IdcrBtNFO50nnXfB+zlotZe1cN050IVggzCZIKTKkbzqNKQxmCdnQXLl+InPck2lIGsi5IOmh3mdJmluy2LsDFNZyWu8Abu3CsVa4B4V1LHeTuF056Q6lCM7Rg2r5vO+Xp77mPeI3YS7K67tV49xduF8PYE21hEuWmJJJchc5Vsqnw6yDvAEaHlaLVsKoUTAAAkydBGpO5qF4DZsDKUYG4U1BfxSQpuHJOjEgTpyFTta0YKEVFaLmYjd3dhRRRSiBRRRQBH9oLRbC3gt0WSbbRdJgJ1JPIRz86wUrBIEEAkSJgwdxOsHfXrW29t79tcBf71soa2VWJku2iAAanxRPlM6ViNNnodX/p6LtUl04evoFFFBNRHUBRStrCO3oox+ED6zAqSwnZm45GeFHODLR02ge2anhh6k9EZeI2vg8OnvVFfknd/b1I3D4ZrhhBPnsB7TU5w/srJm4Z/pEgfE7n7KsuA4KAAIgDYVOYbh4HKtSnhadPXNnB4zb2Mxd4xe5HktfF6/SxH8N4WFAAEACAANKKsFqxFFWLmKoC9FFFISnhpljBpT01F8WxGS27AZiqkhRuxAkKPMmB8aBrE+DEd2YiO8u7RvnMzHOn1RHZXhb2MMqXYDlndgIIBdiT4gAWPUmT9VS9c3Vd5trmzoaa3YJdwUUUVGPPHBIMGDBgxMHrHOl+B2xkZpJuE5bhMaMmmUQB4dZGn8c86RpxwR/Dc8rz+3UKdfjMdRHKKmo6kNbQ8x9vSqTx2xvV3x76VSOO396uRKpRMZw5rlwJbUs7GFUbkxPPyBpvc7PY/BhrwtvaEBWcFNiRA0MjWNqnuA3Z4hh/efkarn+kD+77vtt/iLWLtHaVTD4mnh1FOMrXvfi7cy7gqKq1Ipu2aX3MfsnEYi4qZWuuxgAuSTp1cnl51IYrsxjLSM9zCuqKJY5k0HwNOuxPr9j6f5TWods/UMR7v8y1Sxm0ZUMRClGKs7c+LtzOpxNSthK8KVObs7aqPF24RRimGV7jqiW2ZmIVQCupOgGpqTxHZbGW0Z3wtxVUFmJNvQDc6PXvZb13D++t/MK1ztR6liPc3PlpMbtCeHrQpxirPnfnbmTY/FV8PWjTjLJ80uduRh1jO7KioxZiFUSNSTAG/Wpp+xeMClnsFVUEkkqYAEkwKZ8C9ase/tfiLW18a9Xve6u/IaMftCeGqQjGKd+d+fUNpYmvh5xhCeT5pfwY7wlbasP+KuWpgfskuA77SCK1LhfC7dgMztiiSB3jHMCwQGJyAHST9es1jeG9NfpL94reeIfurnu3+U1JjtoTws4KEV+rnfu7zM21htyUbybvfVR9EiUs8HtKhQL4S2bUsSGgAFWJlYAEQdI0r3C3WVzac5oXMjndlmCG6sNJI3kHSna1H374e9bVQxNu62Y5Wyj9iw9OImWURPOuh1OWJKiiimgFFJYl2CMUXMwByqTEnkJ5UwwVlrqC73jqziRl9FViMuR5GhBM6GSeVLYCpfpbwa93Yu+LOHa2OalWXM09D4RHXUezNa1btt2QxGJto1u6110Im0xS3aMgguojRvax0P15bewNwM1s23zA5GWCCG6E8vbtzmmuDlKyR1uycZRoYR9pNKzeTfv7XHnDeEG5q0hTsBoT5nyqzcO7NIsQon+YiW+s132Y4M9u2Fuv3jDnEQOQk6n2nU1b8NhABW1TpwppWX8nDYvHYjGVJOpNtXySb3fBe3zIixwbyqQs8NA5VJrarsJT7lVU0hvaw0UuEroCvaQfYBRRRQKFFFFAHDmovF+J0XqwY/RTxH7co+NSV5tKhb2EF66JLr3YzSjsjS2gUlTqIBJUyNBptUOIlu0pMkox3qkUSlFFFc6bwUUUUAcXboUSxjUDmSSdgANSfIV7wzH5EuApcLF3dUFq4HM6wxK5QZ0Gui5Z2rm/amCGKlTmVhupAInXQ6EiD1qVwN9nsW3cAMyKxA2kidJ+6rFG2pXrN6EDxLDswm82kfu0JVBsfEZlz7YHlWf8bvumZTLiTkM6gcg5OunXWtI4vsazftGd6uQK5D9ksVm4jhgRBznQ/QbY860T9IH933fbb/EWs17Hn/5PDe8P4b1pX6QP7vu+23+Itcjtv/saPSP5M09m/Fh/cvNGc9ifX7H0/wAprUO2fqGI93+Zay/sT6/Y+n+U1qHbP1DEe7/MtUtqfO0v8fyOi2r85T6R/JmUdlvXcP7638wrXO1HqWI9zc+Wsj7Leu4f31v5hWudqPUsR7m58tLtb5ql4eYm2PmafRebMc4F61Y9/a/EWts416ve91d+Q1ifAvWrHv7X4i1tnGvV73urvyGk2z8an74i7b+NDp6mFYb01+kv3it44h+6ue7f5TWD4b01+kv3it44h+6ue7f5TT9tfEpePmhNvfuh0foWCJBgxvr089ajeFXhbHd3RkcM3iYiL+sG6GnUncqdRI0iKk0pPF4NbqMlwAqwIPxBEjoYJ1rszixQOCSAQSNxOonXWuqrFzD3LGQIjm6/hLpdzC5lA8Vxbg1gDaRAJAapW7xYyLaoRdYqAtyFXUM2aVJkQjaCTp8aN3kFxXHcQVZQS1wqIRdGOclQQY0EgmeQBNKcNwvd2kQxKiCVBAJ3J186MFhCmYs2Z3bMzAQOiqBJgAaD69zXWOxqWbbXLhhVEk/789KO5AN+M8YTD2y76k6Ig3duns6nkKoeEwzXHNy4czMZY+Z/0GwHQCurmIfFXe9ugAwAqjZFGsCec6k86n8Bg4FatCl2Su9TKq1O2lZaI7weEipFFoRKUqQVKwUUV4aBx7Xk0m9yKa3seF1JgedAjY+DUVDpxxDcFuWzHWMrCBBIJJGxA0615RqJcmq8Jr00ldbSgUb4q7Tbhi/s83NyX+B0Uf5QKa3ke8+WFW2tzLcDFs1xMs+Er6OpXQ7wQY5yoFZWOrKX9NcNTSwVFr+o+OgUUUVmGiFJLfJZlW27FYJjJsRoQCwJE6TG4NK0hi7bRmtyLiyUIiQToRroQR/CdDA9odG18xJXtkKPgblyENtlUsucl0jIDLDwOW1Hh061OMoAgaAaAdKLF9XUMhlWAIPUH217c2q0oqOSKUpOWbIDi+xrNu0fOtK4sNDWb9pF3qeA0r/Y/wDvPDe8P4b1pf6QP7vu+23+ItZh2ZvhOI4Zjt3yj/NKfmrUP0g+oXfbb/EWuT22v+RoP+38maezfiw/uXmjOOxPr9j6f5TWods/UMR7v8y1l/Yn1+x9P8prUO2fqGI93+Zao7U+dpf4/kdFtX5yn0j+TMo7Leu4f31v5hWudqPUsR7m58tZH2W9dw/vrfzCtc7UepYj3Nz5aXa3zVLw8xNsfM0+i82Y5wL1qx7+1+ItbZxr1e97q78hrE+BetWPf2vxFrbONer3vdXfkNJtn41P3xF238aHT1MKw3pr9JfvFbzxD91c92/ymsGw3pr9JfvFbzxD9046qyj2sMo+01JtlXq0V3vzQm3/AN0Oj9CwJXN++EUsxgAST/vn5V0lNuKYZntxbIDBkdc05WKOHCsRqASIkbdDtXYnFnGHR3uC5cTIFSEUsCZcyxMbaBRv/NTo4dSwYqpYCA0DMB0B3pta4gZVbttrbMYGzpmgtGdfIHUgU9oYBVG7W8VN693KHwWz44/iudD1C/eT0q8Gsu4bhyjsr+krMGnfMDr9uvxq5hIJybfAp4ybUVFcSe4Zg4FTlq3FM8CulSC1fZVgrI9Fe14TXJekJDuuHNAevGoEGTK9xilsSRuToqz1PXyGtSPDeDJb8Zi5c1/aGDHUIP4R7NepNQeP4eC2cSrRlLKcpZdfATzXU+zlFJ8Jx36rnAtllbKQFIUKRIOh01026VXrQnJZPwJKU4Ref1Jvi/Z4Xri3A2R1BWSuYQfiCD5zzoptiu1a5B3ClnYahhAt9Q566RAncHaioIKslZE03Rb/AFD401xJp0aZY5SVbLvBj2xp9tXyqxtwweDNzcsx+vKB8AornEY9szJZTOygZmLBbaFvRDHcmPEVUEwRtIptc4wLShRZvEhTCqqt6CyRObUxrpJMHSmXYxbhW5cuZwLj5gHESdmuDWYOgggRl8q5+pCV5Tnl3PvNuE1aMIZrmtMixLMCdTAkxEnnpyr2iiq5YCiigmgBKzeeyQLZzKzootEExOjBGzeERLREaHYVYHqK4Rg84S+5klc1tR6KB13ndmI0J2EwBzMs1XIppZlKbTeRCcUTQ1nfaOzvWnY+1IqjdoMHvU0GMMpx5KOGXdWDA+amR9orWu1vEVv8JN5Nri2XHlLrI+BkfCs04zhNTTng/aWMBfwVw6ytyz/9il0/MPa1Zm1sG63ZVo6wkr9G1f6fyXtnStiILnJeYr2J9fsfT/Ka1Dtn6hiPd/mWsv7E+v2Pp/lNah2z9QxHu/zLXM7U+dpf4/kdPtX5yn0j+TMo7Leu4f31v5hWudqPUsR7m58tZH2W9dw/vrfzCtc7UepYj3Nz5aXa3zVLw8xNsfM0+i82Y5wL1qx7+1+ItbZxr1e97q78hrE+BetWPf2vxFrbONer3vdXfkNJtn41P3xF238aHT1MKw3pr9JfvFb5dXM9tOrhj9G34j/+so+NYFhj41+kv319B8Kt5mNw/wAUBfJBqPiTr/l6VsVcK6+KpS4Ru39rfci/1HKzh0foS6V1Xgrm9eCqWbQKCxPkBJ+yt048ZYy4FvI1zS2AcrfwrcaRLnl4NAdtW5xLuxiUcSjKwBiVIIkctP8AetNf1q6wlbMCAYd1DN5KFkbfzEa9N6T4VdzvduANlYoFJUrORSrCDrmDAg8vRjnS2Ak6o3ajBm1iu8/hvRryDqoUr9QBHx6Veab49LZtsL+Xu48WeMvtM+dSUanZyuRVqfaRsVrh+J0qXR6gFe2bp/Vp7qBvMZpMlJ1yx16aaVNYc6Vqp3VzPWTsKO1M7NxrrMEIVUMPcdWCg6yF2DEbnWNRvyd3BpUHxbBEKTbUlmcSssVMmTmQyp25iJiYpsr2yHxtfMe4PEkltcyg+BwMucQJOWTGs68xBFSCGo/BnMAYYeTDK3xFSFsU5aDdWePammWM4dnVlllzKRmWAyyIlSQRI9lSUUFaBbEXZ4cFAGpgASdSYEST1oqUC0UtxN1HppO4lKV4RSDiGx2FaVKxKsG1nlPSoPjl/FN6F4W5lCAvhh4UtPp5hMiCP9auF1KheI4cMypzdgPgPEx+ABqKrTptOcloh0J1E1GD1Y+wSuEAu5cw8JKkkNAAzagEE9NY6ml69ryucOgCkcbZL23VTlZlIBPKRFLUUASnD8UtxBlGWPCU5oQPR08og7EQacVV+4a6f2Qvqr5A1xSbaFZ9KSQxIWYI6iZ2qYy3rWaP2yzKgtFwLAlB4YY6EgsdZgnnV2OaKMlZ5DnEW5FVvjGCkGpz+1Vn9or2gZCtcAVWgxvJy+QaJGophxC53sLZJOYwXCkqqwZYMRkJ2A3320p6yGmWdo+HkRGktExMSDH2wPjVMxvD8u318/b7a13iXZ5zmDvmTPmURLECCAzHzH/gaVVOLcF30qeMgzWaIjsDfnH4cH0s/wBfhbUVq3bP1DEe7/MtYxiMAyMGQlWUghgSCCNiCNjVm/8AcK5cwl3D4tSzsmVLqgamQfGvXT0h9XOuZ2psupUr069LNJq64rO9+/zNiO0JV6tN1tVZX556siey3ruH99b+YVrnaj1LEe5ufLWRdlTONw8f8638wrXe1HqWI9zc+Wsja3zVLw8zc2u08TTa5LzZjnAvWrHv7X4i1tnGfV73urvyGsV4DbY4m0VVmy3LbEKJICuCT9Q51sC5758Yyp/IDM/TPP6I09tXsbs+ri69Nw0WrfUi29WjGtHmlp4lG7F9hnuxfueECGtK2zMCCGYQfB5Rr7N9a4XeFy2GiCZlZnKwMMpPUGk8NhiF8IEwYB0E8pI2FNrQYBLThrZuMzXHkQ7HxMiFTpm16QoPOumjFJWRzWLxdTFVHUqeC4JckSN3iltSVzAsDGRfE89Ao1mmmKxZuqbfdurlk8DARAZXzFlJXJpB16iKk7VlUGVQFA2AEDr99d0uRVEsS7BGKDMwVio6sAco3G5jnSPCsotAKSYLBpGVs2YlpXkZJ+vnvTumHCTCMG0dXY3fpMc2Yf0kEEeXsNHABr2j7QjDIABmuuD3awY0IBZiNlE/HlVT/WL+I/fXGYSDl9FBGo8I0085pPE4p8TfZ3bModxbiMoTNAyxuCADPOp3AYMAVqUaMYRTazMqrVlUk0nkeYLBxUraSK9t2opQCpmLGNjwiuGtUrRFIKIrbpQCuoooAKKKKBQooooAKKKKAOXqE4yxCyFLEMhCiAxIdYCloGY8pIFTTmojiC5mVRuzrH/SQxPwAJplR2g78mLFXmrc0PlaQDBEiYO48j517RRXNHQhXHdG4/dKYlSztzVZywP6jrBO0E613XvCzlxDAf4tvMfpWiq/VlcaeXmakppOWYyo2o5E1bthQABAAAA6AaCuqKKtFI8Irh0pSigCLxeDmq9xLg88quTJTW/hZpUwMt4jwDyqCv8AANdq1zE8LB5VHXeCDpUqmBm2C4GyurpKspDKw3BBkH/zVuN3EX0Nu64KMCrBUClgdwSP9IqbtcEHSpLDcLA5VXq0KNWSnOKbWjaHqcloyG4RwBbYARQo6ARVlwuDil7OFinKpT2xrd82eIle3bKspVgGB3B2ruikEI7B2Ql91UsF7u2QpdiurXMxAYmNlGlSNNsZhi0MhC3EnKTtrurf0nSfYDuKr/FO2Rtl7SoGvLpmBm0pI5z4iRzWPj0fGDm7RGSnGCvItNVbt+zJhy6K2oy3HWTFsasrAbg6jXaT11r4W/dJZ7t0lpmHZRB3ACkACOQp7hODAeySYkkSdzB0kxVyGFcWm2VJYpSVkmecKwm1WPD24pthsLFPkWrjZXhGyOhXtFFISBRRRQAUUUUAFFFFABRRRQAUV7RQAm9Q966RePgc5F8OkKS27ZjpoBl0k6nSpphTe6tMnBTjuvQWMnB7yIN+J3w5JS3k5JqH20l9QddfRH/ftePmRmtMBzIYNHwgEj7fKnty2OlIvZHSoXgqL4fcf/vKyev2ErnaS1H7MPcJEwEZR/1FwI/3pUQMZinYMbmRhmA7tQsBokAmTyGs8uVTHcjpS1uyOlLSwlOnna77xtXFVauV7LuK9isBfuB82IxIzxJW86wVIIIE5QfCNhr8TVlwHallhcSkjbvEH2sn/b6q7W2OlNsVaEbVNKlCas0RRnOGaf1LTZvq6hkIZSJBBkEUpVQ7MXmGJKAnJkutlnTMe61j/e561b6yqkNyTRpU578UwrwivaKYPE2tUmcOKcUUANxhxSi26UooA8Ar2iigAopO+0KxG4UkfAVXOAcZu3MRkuNK90WjKo1zEToKVRuriN2JPtLje6w1w82GRecs/hGn1n2CqTwjhYAAAgCAKlu07lsXlYyqIhUcgWzZjHUwNacYC2K08NDchfmZuIe/UtyF8LgwBT1LMV1bFKAVMIlY5C11XtFA48or2uTQB7Xk1y1Jk0CC015mpuWrgsaAuOi9cteFM3c02u3D1pbDXIkv1kUVBPdM70Uthu+f/9k="/>
          <p:cNvSpPr>
            <a:spLocks noChangeAspect="1" noChangeArrowheads="1"/>
          </p:cNvSpPr>
          <p:nvPr/>
        </p:nvSpPr>
        <p:spPr bwMode="auto">
          <a:xfrm>
            <a:off x="155575" y="-776288"/>
            <a:ext cx="280987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2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dirty="0" smtClean="0"/>
              <a:t>nt Inglismaa rahutused 2011</a:t>
            </a:r>
          </a:p>
        </p:txBody>
      </p:sp>
      <p:pic>
        <p:nvPicPr>
          <p:cNvPr id="10243" name="Picture 6" descr="http://directactionstation.com/wp-content/uploads/2011/08/london_riots_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437063"/>
            <a:ext cx="3446462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th?id=H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4437063"/>
            <a:ext cx="2220912" cy="2220912"/>
          </a:xfrm>
        </p:spPr>
      </p:pic>
      <p:pic>
        <p:nvPicPr>
          <p:cNvPr id="10245" name="Picture 5" descr="london-riots-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327183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268413"/>
            <a:ext cx="45720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ca nädal augustis 2011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algus: politsei vs narkojõuk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 </a:t>
            </a:r>
            <a:r>
              <a:rPr lang="et-EE" sz="2600" dirty="0" err="1">
                <a:latin typeface="+mn-lt"/>
              </a:rPr>
              <a:t>&gt;meeleavaldus</a:t>
            </a:r>
            <a:r>
              <a:rPr lang="et-EE" sz="2600" dirty="0">
                <a:latin typeface="+mn-lt"/>
              </a:rPr>
              <a:t> </a:t>
            </a:r>
            <a:r>
              <a:rPr lang="et-EE" sz="2600" dirty="0" err="1">
                <a:latin typeface="+mn-lt"/>
              </a:rPr>
              <a:t>Tottenhamis</a:t>
            </a:r>
            <a:endParaRPr lang="et-EE" sz="2600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noortejõukude rahutused:</a:t>
            </a:r>
          </a:p>
          <a:p>
            <a:pPr>
              <a:defRPr/>
            </a:pPr>
            <a:r>
              <a:rPr lang="et-EE" sz="2600" dirty="0">
                <a:latin typeface="+mn-lt"/>
              </a:rPr>
              <a:t>   üle 50% olid alla 20-aastased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sotsiaalmeedia osa oluline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5 hukkunut</a:t>
            </a:r>
          </a:p>
          <a:p>
            <a:pPr>
              <a:buFontTx/>
              <a:buChar char="-"/>
              <a:defRPr/>
            </a:pPr>
            <a:r>
              <a:rPr lang="et-EE" sz="2600" dirty="0">
                <a:latin typeface="+mn-lt"/>
              </a:rPr>
              <a:t>  sarnane: Prantsusmaal 2005</a:t>
            </a:r>
          </a:p>
          <a:p>
            <a:pPr>
              <a:buFontTx/>
              <a:buChar char="-"/>
              <a:defRPr/>
            </a:pPr>
            <a:endParaRPr lang="et-EE" sz="2800" dirty="0">
              <a:latin typeface="+mn-lt"/>
            </a:endParaRPr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/>
          </a:p>
          <a:p>
            <a:pPr>
              <a:defRPr/>
            </a:pPr>
            <a:endParaRPr lang="et-EE" sz="2800" dirty="0">
              <a:latin typeface="+mn-lt"/>
            </a:endParaRPr>
          </a:p>
        </p:txBody>
      </p:sp>
      <p:pic>
        <p:nvPicPr>
          <p:cNvPr id="10247" name="Picture 6" descr="InCourtEthnicityChanc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1131888"/>
            <a:ext cx="47085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England_map_with_Riots_area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411663"/>
            <a:ext cx="25003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38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t-EE" dirty="0"/>
              <a:t>i</a:t>
            </a:r>
            <a:r>
              <a:rPr lang="et-EE" dirty="0" smtClean="0"/>
              <a:t>slami usu levik             Türgi impeerium</a:t>
            </a:r>
            <a:endParaRPr lang="et-EE" dirty="0"/>
          </a:p>
        </p:txBody>
      </p:sp>
      <p:pic>
        <p:nvPicPr>
          <p:cNvPr id="4" name="Picture 2" descr="IslamGrow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431352" cy="29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62465" name="Picture 1" descr="ottoman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04" y="3717032"/>
            <a:ext cx="4237518" cy="29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4.bp.blogspot.com/_lAVHOFnzJp0/SAHt0S8rNvI/AAAAAAAAAkw/Nt2JsAnjPxc/s400/si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07" y="1229171"/>
            <a:ext cx="2141915" cy="24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Alhambr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3827"/>
            <a:ext cx="2958124" cy="22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6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smtClean="0"/>
              <a:t>nt Jugoslaavia lagunemine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561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t-EE" sz="2800" smtClean="0"/>
              <a:t>&gt; Horvaatia sõda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z="2000" smtClean="0"/>
              <a:t>	1991-1995</a:t>
            </a:r>
            <a:endParaRPr lang="et-EE" sz="2800" smtClean="0"/>
          </a:p>
          <a:p>
            <a:pPr eaLnBrk="1" hangingPunct="1">
              <a:buFont typeface="Wingdings" pitchFamily="2" charset="2"/>
              <a:buNone/>
            </a:pPr>
            <a:r>
              <a:rPr lang="et-EE" sz="2800" smtClean="0"/>
              <a:t>&gt; Bosnia sõda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mtClean="0"/>
              <a:t>	</a:t>
            </a:r>
            <a:r>
              <a:rPr lang="et-EE" sz="2000" smtClean="0"/>
              <a:t>1992-1995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z="2800" smtClean="0"/>
              <a:t>&gt; Kosovo sõda</a:t>
            </a:r>
          </a:p>
          <a:p>
            <a:pPr eaLnBrk="1" hangingPunct="1">
              <a:buFont typeface="Wingdings" pitchFamily="2" charset="2"/>
              <a:buNone/>
            </a:pPr>
            <a:r>
              <a:rPr lang="et-EE" smtClean="0"/>
              <a:t>	</a:t>
            </a:r>
            <a:r>
              <a:rPr lang="et-EE" sz="2000" smtClean="0"/>
              <a:t>1999</a:t>
            </a:r>
            <a:endParaRPr lang="en-US" sz="2000" smtClean="0"/>
          </a:p>
        </p:txBody>
      </p:sp>
      <p:pic>
        <p:nvPicPr>
          <p:cNvPr id="11268" name="Picture 6" descr="YugoslaviaRegional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125538"/>
            <a:ext cx="573246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07412" cy="765175"/>
          </a:xfrm>
        </p:spPr>
        <p:txBody>
          <a:bodyPr/>
          <a:lstStyle/>
          <a:p>
            <a:pPr algn="l"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smtClean="0"/>
              <a:t>Dubrovnik</a:t>
            </a:r>
          </a:p>
          <a:p>
            <a:pPr eaLnBrk="1" hangingPunct="1">
              <a:buFontTx/>
              <a:buNone/>
            </a:pPr>
            <a:r>
              <a:rPr lang="et-EE" smtClean="0"/>
              <a:t>Horvaatias</a:t>
            </a:r>
            <a:endParaRPr lang="en-US" smtClean="0"/>
          </a:p>
        </p:txBody>
      </p:sp>
      <p:pic>
        <p:nvPicPr>
          <p:cNvPr id="12292" name="Picture 7" descr="dubrovnik-desktop-gr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673258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t-EE" sz="4000" dirty="0" smtClean="0">
                <a:solidFill>
                  <a:srgbClr val="FFC000"/>
                </a:solidFill>
              </a:rPr>
              <a:t>katoliiklus</a:t>
            </a:r>
            <a:r>
              <a:rPr lang="et-EE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t-EE" sz="4000" dirty="0" smtClean="0"/>
              <a:t>/ 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islami usk </a:t>
            </a:r>
            <a:r>
              <a:rPr lang="et-EE" sz="4000" dirty="0"/>
              <a:t>/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t-EE" sz="4000" dirty="0">
                <a:solidFill>
                  <a:srgbClr val="92D050"/>
                </a:solidFill>
              </a:rPr>
              <a:t>õigeusk</a:t>
            </a:r>
            <a:r>
              <a:rPr lang="et-EE" sz="4000" dirty="0" smtClean="0">
                <a:solidFill>
                  <a:schemeClr val="hlink"/>
                </a:solidFill>
              </a:rPr>
              <a:t/>
            </a:r>
            <a:br>
              <a:rPr lang="et-EE" sz="4000" dirty="0" smtClean="0">
                <a:solidFill>
                  <a:schemeClr val="hlink"/>
                </a:solidFill>
              </a:rPr>
            </a:br>
            <a:r>
              <a:rPr lang="et-EE" sz="4000" dirty="0" smtClean="0">
                <a:solidFill>
                  <a:srgbClr val="FFC000"/>
                </a:solidFill>
              </a:rPr>
              <a:t>horvaadid</a:t>
            </a:r>
            <a:r>
              <a:rPr lang="et-EE" sz="4000" dirty="0" smtClean="0"/>
              <a:t> /</a:t>
            </a:r>
            <a:r>
              <a:rPr lang="et-EE" sz="4000" dirty="0" smtClean="0">
                <a:solidFill>
                  <a:srgbClr val="92D050"/>
                </a:solidFill>
              </a:rPr>
              <a:t> </a:t>
            </a:r>
            <a:r>
              <a:rPr lang="et-EE" sz="4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bosnialased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t-EE" sz="4000" dirty="0"/>
              <a:t>/</a:t>
            </a:r>
            <a:r>
              <a:rPr lang="et-EE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t-EE" sz="4000" dirty="0">
                <a:solidFill>
                  <a:srgbClr val="92D050"/>
                </a:solidFill>
              </a:rPr>
              <a:t>serblased</a:t>
            </a:r>
            <a:endParaRPr lang="en-US" sz="4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b="1" smtClean="0"/>
              <a:t>Srebrenica 1995</a:t>
            </a:r>
          </a:p>
          <a:p>
            <a:pPr eaLnBrk="1" hangingPunct="1">
              <a:buFontTx/>
              <a:buNone/>
            </a:pPr>
            <a:r>
              <a:rPr lang="et-EE" sz="2400" smtClean="0"/>
              <a:t>8000 bosnialast</a:t>
            </a:r>
          </a:p>
          <a:p>
            <a:pPr eaLnBrk="1" hangingPunct="1">
              <a:buFontTx/>
              <a:buNone/>
            </a:pPr>
            <a:r>
              <a:rPr lang="en-US" sz="1000" smtClean="0">
                <a:hlinkClick r:id="rId2"/>
              </a:rPr>
              <a:t>http://www.postimees.ee/?id=140889</a:t>
            </a:r>
            <a:r>
              <a:rPr lang="et-EE" smtClean="0"/>
              <a:t> </a:t>
            </a:r>
            <a:endParaRPr lang="en-US" smtClean="0"/>
          </a:p>
        </p:txBody>
      </p:sp>
      <p:pic>
        <p:nvPicPr>
          <p:cNvPr id="13316" name="Picture 5" descr="Yugoslavia-Ninety-F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273175"/>
            <a:ext cx="5688012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250px-Map_of_Bosnia_and_Hercegovina_showing_Srebrenica_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525"/>
            <a:ext cx="34147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dirty="0" err="1" smtClean="0"/>
              <a:t>Srebrenica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t-EE" smtClean="0"/>
          </a:p>
        </p:txBody>
      </p:sp>
      <p:pic>
        <p:nvPicPr>
          <p:cNvPr id="14340" name="Picture 5" descr="srebrenic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8964613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28775"/>
          </a:xfrm>
        </p:spPr>
        <p:txBody>
          <a:bodyPr/>
          <a:lstStyle/>
          <a:p>
            <a:pPr algn="l" eaLnBrk="1" hangingPunct="1"/>
            <a:r>
              <a:rPr lang="et-EE" smtClean="0"/>
              <a:t>Sarajevo piiramine 1992-1996</a:t>
            </a:r>
            <a:br>
              <a:rPr lang="et-EE" smtClean="0"/>
            </a:br>
            <a:r>
              <a:rPr lang="et-EE" sz="1800" smtClean="0"/>
              <a:t>hukkunuid ca 11 000</a:t>
            </a:r>
            <a:endParaRPr lang="en-US" sz="1800" smtClean="0"/>
          </a:p>
        </p:txBody>
      </p:sp>
      <p:pic>
        <p:nvPicPr>
          <p:cNvPr id="15363" name="Picture 4" descr="File:Sarajevo martyrs memorial cemetery 2009 2.jpg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66850"/>
            <a:ext cx="8748712" cy="5391150"/>
          </a:xfrm>
        </p:spPr>
      </p:pic>
    </p:spTree>
    <p:extLst>
      <p:ext uri="{BB962C8B-B14F-4D97-AF65-F5344CB8AC3E}">
        <p14:creationId xmlns:p14="http://schemas.microsoft.com/office/powerpoint/2010/main" val="3803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/>
              <a:t>Sarajevo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pic>
        <p:nvPicPr>
          <p:cNvPr id="16388" name="Picture 4" descr="Alifakovac Cemet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2" descr="http://www.lasering.ee/img/toote_pildid/474317301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2303"/>
            <a:ext cx="2880320" cy="41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THWK8rwonx1rdztfk0iNzImxhdNuBFk3TJ-ljikCvJ8Di8W6cY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48042"/>
            <a:ext cx="2880320" cy="41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rash Po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37748"/>
            <a:ext cx="2808312" cy="41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3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4" descr="http://4.bp.blogspot.com/-gktaSBor2CU/Tbl46EpCviI/AAAAAAAAAKo/fVTYZnA1QsQ/s1600/sarajevo+ro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68352" cy="18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osnia marks 20 yrs since WW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815316" cy="28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reafive.files.wordpress.com/2012/10/sarajevo-r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0973"/>
            <a:ext cx="3600400" cy="3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en/thumb/1/1b/In_the_Land_of_Blood_and_Honey_Poster.jpg/220px-In_the_Land_of_Blood_and_Honey_Po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49" y="159008"/>
            <a:ext cx="2449715" cy="36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3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613"/>
          </a:xfrm>
        </p:spPr>
        <p:txBody>
          <a:bodyPr/>
          <a:lstStyle/>
          <a:p>
            <a:pPr algn="l" eaLnBrk="1" hangingPunct="1"/>
            <a:r>
              <a:rPr lang="et-EE" sz="4000" smtClean="0"/>
              <a:t>Kosovo põgenikud</a:t>
            </a:r>
            <a:endParaRPr 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t-EE" smtClean="0"/>
          </a:p>
        </p:txBody>
      </p:sp>
      <p:pic>
        <p:nvPicPr>
          <p:cNvPr id="17412" name="Picture 4" descr="ca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465513"/>
            <a:ext cx="4586288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koso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3258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kosovo-refugees-$7008812$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586288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map_kfor_troo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26638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r" eaLnBrk="1" hangingPunct="1"/>
            <a:r>
              <a:rPr lang="et-EE" sz="3600" smtClean="0"/>
              <a:t>Slobodan Milosevic</a:t>
            </a:r>
            <a:endParaRPr lang="en-US" sz="36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sz="3600" smtClean="0"/>
              <a:t> Belgrad 1999</a:t>
            </a:r>
            <a:endParaRPr lang="en-US" sz="3600" smtClean="0"/>
          </a:p>
        </p:txBody>
      </p:sp>
      <p:pic>
        <p:nvPicPr>
          <p:cNvPr id="18436" name="Picture 4" descr="Evstafiev-sarajevo-building-bur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15448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ilosevic_468x6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9385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2685704"/>
            <a:ext cx="8492599" cy="3600400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Kosovo 2008</a:t>
            </a:r>
            <a:br>
              <a:rPr lang="et-EE" dirty="0" smtClean="0"/>
            </a:br>
            <a:r>
              <a:rPr lang="et-EE" sz="2800" dirty="0" smtClean="0"/>
              <a:t>- ala ca 11 000</a:t>
            </a:r>
            <a:r>
              <a:rPr lang="en-US" sz="2800" dirty="0" smtClean="0"/>
              <a:t> km²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t-EE" sz="2800" dirty="0" smtClean="0"/>
              <a:t>- elanikke ca 1,7 miljonit</a:t>
            </a:r>
            <a:br>
              <a:rPr lang="et-EE" sz="2800" dirty="0" smtClean="0"/>
            </a:br>
            <a:r>
              <a:rPr lang="et-EE" sz="2800" dirty="0"/>
              <a:t> </a:t>
            </a:r>
            <a:r>
              <a:rPr lang="et-EE" sz="2800" dirty="0" smtClean="0"/>
              <a:t> sh albaanlasi 92%</a:t>
            </a:r>
            <a:br>
              <a:rPr lang="et-EE" sz="2800" dirty="0" smtClean="0"/>
            </a:br>
            <a:r>
              <a:rPr lang="et-EE" sz="2800" dirty="0"/>
              <a:t> </a:t>
            </a:r>
            <a:r>
              <a:rPr lang="et-EE" sz="2800" dirty="0" smtClean="0"/>
              <a:t>      serblasi        5%</a:t>
            </a:r>
            <a:br>
              <a:rPr lang="et-EE" sz="2800" dirty="0" smtClean="0"/>
            </a:br>
            <a:r>
              <a:rPr lang="et-EE" sz="2800" dirty="0"/>
              <a:t> </a:t>
            </a:r>
            <a:r>
              <a:rPr lang="et-EE" sz="2800" dirty="0" smtClean="0"/>
              <a:t> (pärast 1999. a. lahkus palju serblasi)</a:t>
            </a:r>
            <a:br>
              <a:rPr lang="et-EE" sz="2800" dirty="0" smtClean="0"/>
            </a:br>
            <a:r>
              <a:rPr lang="et-EE" sz="2800" dirty="0" smtClean="0"/>
              <a:t>- iseseisvust tunnustab alla 100 riigi</a:t>
            </a:r>
            <a:endParaRPr lang="et-EE" sz="2800" dirty="0"/>
          </a:p>
        </p:txBody>
      </p:sp>
      <p:pic>
        <p:nvPicPr>
          <p:cNvPr id="4" name="Pilt 37" descr="Kosovo asendika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12" y="3645024"/>
            <a:ext cx="2951151" cy="29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http://news.bbc.co.uk/olmedia/515000/images/_517846_italy_kosovo2_300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3216"/>
            <a:ext cx="2857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lt 34" descr="Pilt:Flag of Kosov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18" y="1813818"/>
            <a:ext cx="2415986" cy="17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36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8313" y="1112427"/>
            <a:ext cx="8207375" cy="541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38050" anchor="ctr">
            <a:spAutoFit/>
          </a:bodyPr>
          <a:lstStyle/>
          <a:p>
            <a:pPr algn="just"/>
            <a:r>
              <a:rPr lang="en-US" sz="2000" b="1" dirty="0" err="1"/>
              <a:t>Kas</a:t>
            </a:r>
            <a:r>
              <a:rPr lang="en-US" sz="2000" b="1" dirty="0"/>
              <a:t> </a:t>
            </a:r>
            <a:r>
              <a:rPr lang="en-US" sz="2000" b="1" dirty="0" err="1"/>
              <a:t>eestlaste</a:t>
            </a:r>
            <a:r>
              <a:rPr lang="en-US" sz="2000" b="1" dirty="0"/>
              <a:t> </a:t>
            </a:r>
            <a:r>
              <a:rPr lang="en-US" sz="2000" b="1" dirty="0" err="1"/>
              <a:t>röövimine</a:t>
            </a:r>
            <a:r>
              <a:rPr lang="en-US" sz="2000" b="1" dirty="0"/>
              <a:t> </a:t>
            </a:r>
            <a:r>
              <a:rPr lang="en-US" sz="2000" b="1" dirty="0" err="1"/>
              <a:t>seotud</a:t>
            </a:r>
            <a:r>
              <a:rPr lang="en-US" sz="2000" b="1" dirty="0"/>
              <a:t> </a:t>
            </a:r>
            <a:r>
              <a:rPr lang="en-US" sz="2000" b="1" dirty="0" err="1"/>
              <a:t>Dragomir</a:t>
            </a:r>
            <a:r>
              <a:rPr lang="en-US" sz="2000" b="1" dirty="0"/>
              <a:t> </a:t>
            </a:r>
            <a:r>
              <a:rPr lang="en-US" sz="2000" b="1" dirty="0" err="1"/>
              <a:t>Miloševići</a:t>
            </a:r>
            <a:r>
              <a:rPr lang="en-US" sz="2000" b="1" dirty="0"/>
              <a:t> </a:t>
            </a:r>
            <a:r>
              <a:rPr lang="en-US" sz="2000" b="1" dirty="0" err="1"/>
              <a:t>vangistamisega</a:t>
            </a:r>
            <a:r>
              <a:rPr lang="en-US" sz="2000" b="1" dirty="0"/>
              <a:t> </a:t>
            </a:r>
            <a:r>
              <a:rPr lang="en-US" sz="2000" b="1" dirty="0" err="1"/>
              <a:t>Tartus</a:t>
            </a:r>
            <a:r>
              <a:rPr lang="en-US" sz="2000" b="1" dirty="0"/>
              <a:t>? </a:t>
            </a:r>
          </a:p>
          <a:p>
            <a:pPr algn="just"/>
            <a:r>
              <a:rPr lang="en-US" sz="2000" dirty="0" err="1"/>
              <a:t>Lihtsalt</a:t>
            </a:r>
            <a:r>
              <a:rPr lang="en-US" sz="2000" dirty="0"/>
              <a:t> </a:t>
            </a:r>
            <a:r>
              <a:rPr lang="en-US" sz="2000" dirty="0" err="1"/>
              <a:t>spekulatsioon</a:t>
            </a:r>
            <a:r>
              <a:rPr lang="en-US" sz="2000" dirty="0"/>
              <a:t>: </a:t>
            </a:r>
            <a:r>
              <a:rPr lang="en-US" sz="2000" dirty="0" err="1"/>
              <a:t>teisipäeval</a:t>
            </a:r>
            <a:r>
              <a:rPr lang="en-US" sz="2000" dirty="0"/>
              <a:t>, 22. </a:t>
            </a:r>
            <a:r>
              <a:rPr lang="en-US" sz="2000" dirty="0" err="1"/>
              <a:t>märtsil</a:t>
            </a:r>
            <a:r>
              <a:rPr lang="en-US" sz="2000" dirty="0"/>
              <a:t> </a:t>
            </a:r>
            <a:r>
              <a:rPr lang="en-US" sz="2000" dirty="0" err="1"/>
              <a:t>toodi</a:t>
            </a:r>
            <a:r>
              <a:rPr lang="en-US" sz="2000" dirty="0"/>
              <a:t> Tartu </a:t>
            </a:r>
            <a:r>
              <a:rPr lang="en-US" sz="2000" dirty="0" err="1"/>
              <a:t>vanglasse</a:t>
            </a:r>
            <a:r>
              <a:rPr lang="en-US" sz="2000" dirty="0"/>
              <a:t> </a:t>
            </a:r>
            <a:r>
              <a:rPr lang="en-US" sz="2000" dirty="0" err="1"/>
              <a:t>karistust</a:t>
            </a:r>
            <a:r>
              <a:rPr lang="en-US" sz="2000" dirty="0"/>
              <a:t> </a:t>
            </a:r>
            <a:r>
              <a:rPr lang="en-US" sz="2000" dirty="0" err="1"/>
              <a:t>kandma</a:t>
            </a:r>
            <a:r>
              <a:rPr lang="en-US" sz="2000" dirty="0"/>
              <a:t> </a:t>
            </a:r>
            <a:r>
              <a:rPr lang="en-US" sz="2000" dirty="0" err="1"/>
              <a:t>endine</a:t>
            </a:r>
            <a:r>
              <a:rPr lang="en-US" sz="2000" dirty="0"/>
              <a:t> Serbia </a:t>
            </a:r>
            <a:r>
              <a:rPr lang="en-US" sz="2000" dirty="0" err="1"/>
              <a:t>kindral</a:t>
            </a:r>
            <a:r>
              <a:rPr lang="en-US" sz="2000" dirty="0"/>
              <a:t> </a:t>
            </a:r>
            <a:r>
              <a:rPr lang="en-US" sz="2000" dirty="0" err="1"/>
              <a:t>Dragomir</a:t>
            </a:r>
            <a:r>
              <a:rPr lang="en-US" sz="2000" dirty="0"/>
              <a:t> </a:t>
            </a:r>
            <a:r>
              <a:rPr lang="en-US" sz="2000" dirty="0" err="1"/>
              <a:t>Milošević</a:t>
            </a:r>
            <a:r>
              <a:rPr lang="en-US" sz="2000" dirty="0"/>
              <a:t> (69), </a:t>
            </a:r>
            <a:r>
              <a:rPr lang="en-US" sz="2000" dirty="0" err="1"/>
              <a:t>kel</a:t>
            </a:r>
            <a:r>
              <a:rPr lang="en-US" sz="2000" dirty="0"/>
              <a:t> </a:t>
            </a:r>
            <a:r>
              <a:rPr lang="en-US" sz="2000" dirty="0" err="1"/>
              <a:t>jääb</a:t>
            </a:r>
            <a:r>
              <a:rPr lang="en-US" sz="2000" dirty="0"/>
              <a:t> </a:t>
            </a:r>
            <a:r>
              <a:rPr lang="en-US" sz="2000" dirty="0" err="1"/>
              <a:t>istuda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22 </a:t>
            </a:r>
            <a:r>
              <a:rPr lang="en-US" sz="2000" dirty="0" err="1"/>
              <a:t>aastat</a:t>
            </a:r>
            <a:r>
              <a:rPr lang="en-US" sz="2000" dirty="0"/>
              <a:t>. </a:t>
            </a:r>
            <a:r>
              <a:rPr lang="en-US" sz="2000" dirty="0" err="1"/>
              <a:t>Samas</a:t>
            </a:r>
            <a:r>
              <a:rPr lang="en-US" sz="2000" dirty="0"/>
              <a:t> </a:t>
            </a:r>
            <a:r>
              <a:rPr lang="en-US" sz="2000" dirty="0" err="1"/>
              <a:t>vanglas</a:t>
            </a:r>
            <a:r>
              <a:rPr lang="en-US" sz="2000" dirty="0"/>
              <a:t> </a:t>
            </a:r>
            <a:r>
              <a:rPr lang="en-US" sz="2000" dirty="0" err="1"/>
              <a:t>istub</a:t>
            </a:r>
            <a:r>
              <a:rPr lang="en-US" sz="2000" dirty="0"/>
              <a:t> juba </a:t>
            </a:r>
            <a:r>
              <a:rPr lang="en-US" sz="2000" dirty="0" err="1"/>
              <a:t>paar</a:t>
            </a:r>
            <a:r>
              <a:rPr lang="en-US" sz="2000" dirty="0"/>
              <a:t> </a:t>
            </a:r>
            <a:r>
              <a:rPr lang="en-US" sz="2000" dirty="0" err="1"/>
              <a:t>aastat</a:t>
            </a:r>
            <a:r>
              <a:rPr lang="en-US" sz="2000" dirty="0"/>
              <a:t> </a:t>
            </a:r>
            <a:r>
              <a:rPr lang="en-US" sz="2000" dirty="0" err="1"/>
              <a:t>teine</a:t>
            </a:r>
            <a:r>
              <a:rPr lang="en-US" sz="2000" dirty="0"/>
              <a:t> </a:t>
            </a:r>
            <a:r>
              <a:rPr lang="en-US" sz="2000" dirty="0" err="1"/>
              <a:t>serblaste</a:t>
            </a:r>
            <a:r>
              <a:rPr lang="en-US" sz="2000" dirty="0"/>
              <a:t> </a:t>
            </a:r>
            <a:r>
              <a:rPr lang="en-US" sz="2000" dirty="0" err="1"/>
              <a:t>juht</a:t>
            </a:r>
            <a:r>
              <a:rPr lang="en-US" sz="2000" dirty="0"/>
              <a:t> Milan </a:t>
            </a:r>
            <a:r>
              <a:rPr lang="en-US" sz="2000" dirty="0" err="1"/>
              <a:t>Martić</a:t>
            </a:r>
            <a:r>
              <a:rPr lang="en-US" sz="2000" dirty="0"/>
              <a:t> (56), </a:t>
            </a:r>
            <a:r>
              <a:rPr lang="en-US" sz="2000" dirty="0" err="1"/>
              <a:t>kel</a:t>
            </a:r>
            <a:r>
              <a:rPr lang="en-US" sz="2000" dirty="0"/>
              <a:t> </a:t>
            </a:r>
            <a:r>
              <a:rPr lang="en-US" sz="2000" dirty="0" err="1"/>
              <a:t>jääb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26 </a:t>
            </a:r>
            <a:r>
              <a:rPr lang="en-US" sz="2000" dirty="0" err="1"/>
              <a:t>aastat</a:t>
            </a:r>
            <a:r>
              <a:rPr lang="en-US" sz="2000" dirty="0"/>
              <a:t>. </a:t>
            </a:r>
            <a:r>
              <a:rPr lang="en-US" sz="2000" dirty="0" err="1"/>
              <a:t>Neljapäeval</a:t>
            </a:r>
            <a:r>
              <a:rPr lang="en-US" sz="2000" dirty="0"/>
              <a:t>, 24. </a:t>
            </a:r>
            <a:r>
              <a:rPr lang="en-US" sz="2000" dirty="0" err="1"/>
              <a:t>märtsil</a:t>
            </a:r>
            <a:r>
              <a:rPr lang="en-US" sz="2000" dirty="0"/>
              <a:t> </a:t>
            </a:r>
            <a:r>
              <a:rPr lang="en-US" sz="2000" dirty="0" err="1"/>
              <a:t>rööviti</a:t>
            </a:r>
            <a:r>
              <a:rPr lang="en-US" sz="2000" dirty="0"/>
              <a:t> </a:t>
            </a:r>
            <a:r>
              <a:rPr lang="en-US" sz="2000" dirty="0" err="1"/>
              <a:t>Liibanonis</a:t>
            </a:r>
            <a:r>
              <a:rPr lang="en-US" sz="2000" dirty="0"/>
              <a:t> </a:t>
            </a:r>
            <a:r>
              <a:rPr lang="en-US" sz="2000" dirty="0" err="1"/>
              <a:t>seitse</a:t>
            </a:r>
            <a:r>
              <a:rPr lang="en-US" sz="2000" dirty="0"/>
              <a:t> </a:t>
            </a:r>
            <a:r>
              <a:rPr lang="en-US" sz="2000" dirty="0" err="1"/>
              <a:t>noormeest</a:t>
            </a:r>
            <a:r>
              <a:rPr lang="en-US" sz="2000" dirty="0"/>
              <a:t>, </a:t>
            </a:r>
            <a:r>
              <a:rPr lang="en-US" sz="2000" dirty="0" err="1"/>
              <a:t>kellest</a:t>
            </a:r>
            <a:r>
              <a:rPr lang="en-US" sz="2000" dirty="0"/>
              <a:t> </a:t>
            </a:r>
            <a:r>
              <a:rPr lang="en-US" sz="2000" dirty="0" err="1"/>
              <a:t>enamik</a:t>
            </a:r>
            <a:r>
              <a:rPr lang="en-US" sz="2000" dirty="0"/>
              <a:t> </a:t>
            </a:r>
            <a:r>
              <a:rPr lang="en-US" sz="2000" dirty="0" err="1"/>
              <a:t>samuti</a:t>
            </a:r>
            <a:r>
              <a:rPr lang="en-US" sz="2000" dirty="0"/>
              <a:t> </a:t>
            </a:r>
            <a:r>
              <a:rPr lang="en-US" sz="2000" dirty="0" err="1"/>
              <a:t>Tartust</a:t>
            </a:r>
            <a:r>
              <a:rPr lang="en-US" sz="2000" dirty="0" smtClean="0"/>
              <a:t>.</a:t>
            </a:r>
            <a:endParaRPr lang="et-EE" sz="2000" dirty="0" smtClean="0"/>
          </a:p>
          <a:p>
            <a:pPr algn="just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Pealtnäha</a:t>
            </a:r>
            <a:r>
              <a:rPr lang="en-US" sz="2000" dirty="0"/>
              <a:t> pole </a:t>
            </a:r>
            <a:r>
              <a:rPr lang="en-US" sz="2000" dirty="0" err="1"/>
              <a:t>neil</a:t>
            </a:r>
            <a:r>
              <a:rPr lang="en-US" sz="2000" dirty="0"/>
              <a:t> </a:t>
            </a:r>
            <a:r>
              <a:rPr lang="en-US" sz="2000" dirty="0" err="1"/>
              <a:t>kahel</a:t>
            </a:r>
            <a:r>
              <a:rPr lang="en-US" sz="2000" dirty="0"/>
              <a:t> </a:t>
            </a:r>
            <a:r>
              <a:rPr lang="en-US" sz="2000" dirty="0" err="1"/>
              <a:t>sündmusel</a:t>
            </a:r>
            <a:r>
              <a:rPr lang="en-US" sz="2000" dirty="0"/>
              <a:t> </a:t>
            </a:r>
            <a:r>
              <a:rPr lang="en-US" sz="2000" dirty="0" err="1"/>
              <a:t>justkui</a:t>
            </a:r>
            <a:r>
              <a:rPr lang="en-US" sz="2000" dirty="0"/>
              <a:t> </a:t>
            </a:r>
            <a:r>
              <a:rPr lang="en-US" sz="2000" dirty="0" err="1"/>
              <a:t>mingit</a:t>
            </a:r>
            <a:r>
              <a:rPr lang="en-US" sz="2000" dirty="0"/>
              <a:t> </a:t>
            </a:r>
            <a:r>
              <a:rPr lang="en-US" sz="2000" dirty="0" err="1"/>
              <a:t>seost</a:t>
            </a:r>
            <a:r>
              <a:rPr lang="en-US" sz="2000" dirty="0"/>
              <a:t>, </a:t>
            </a:r>
            <a:r>
              <a:rPr lang="en-US" sz="2000" dirty="0" err="1"/>
              <a:t>ent</a:t>
            </a:r>
            <a:r>
              <a:rPr lang="en-US" sz="2000" dirty="0"/>
              <a:t> </a:t>
            </a:r>
            <a:r>
              <a:rPr lang="en-US" sz="2000" dirty="0" err="1"/>
              <a:t>kui</a:t>
            </a:r>
            <a:r>
              <a:rPr lang="en-US" sz="2000" dirty="0"/>
              <a:t> </a:t>
            </a:r>
            <a:r>
              <a:rPr lang="en-US" sz="2000" dirty="0" err="1"/>
              <a:t>uurida</a:t>
            </a:r>
            <a:r>
              <a:rPr lang="en-US" sz="2000" dirty="0"/>
              <a:t> </a:t>
            </a:r>
            <a:r>
              <a:rPr lang="en-US" sz="2000" dirty="0" err="1"/>
              <a:t>natuke</a:t>
            </a:r>
            <a:r>
              <a:rPr lang="en-US" sz="2000" dirty="0"/>
              <a:t> </a:t>
            </a:r>
            <a:r>
              <a:rPr lang="en-US" sz="2000" dirty="0" err="1"/>
              <a:t>veebis</a:t>
            </a:r>
            <a:r>
              <a:rPr lang="en-US" sz="2000" dirty="0"/>
              <a:t> </a:t>
            </a:r>
            <a:r>
              <a:rPr lang="en-US" sz="2000" dirty="0" err="1"/>
              <a:t>ringi</a:t>
            </a:r>
            <a:r>
              <a:rPr lang="en-US" sz="2000" dirty="0"/>
              <a:t>, </a:t>
            </a:r>
            <a:r>
              <a:rPr lang="en-US" sz="2000" dirty="0" err="1"/>
              <a:t>võib</a:t>
            </a:r>
            <a:r>
              <a:rPr lang="en-US" sz="2000" dirty="0"/>
              <a:t> </a:t>
            </a:r>
            <a:r>
              <a:rPr lang="en-US" sz="2000" dirty="0" err="1"/>
              <a:t>leida</a:t>
            </a:r>
            <a:r>
              <a:rPr lang="en-US" sz="2000" dirty="0"/>
              <a:t> </a:t>
            </a:r>
            <a:r>
              <a:rPr lang="en-US" sz="2000" dirty="0" err="1"/>
              <a:t>infot</a:t>
            </a:r>
            <a:r>
              <a:rPr lang="en-US" sz="2000" dirty="0"/>
              <a:t> </a:t>
            </a:r>
            <a:r>
              <a:rPr lang="en-US" sz="2000" dirty="0" err="1"/>
              <a:t>selle</a:t>
            </a:r>
            <a:r>
              <a:rPr lang="en-US" sz="2000" dirty="0"/>
              <a:t> </a:t>
            </a:r>
            <a:r>
              <a:rPr lang="en-US" sz="2000" dirty="0" err="1"/>
              <a:t>kohta</a:t>
            </a:r>
            <a:r>
              <a:rPr lang="en-US" sz="2000" dirty="0"/>
              <a:t>, et </a:t>
            </a:r>
            <a:r>
              <a:rPr lang="en-US" sz="2000" dirty="0" err="1"/>
              <a:t>serblased</a:t>
            </a:r>
            <a:r>
              <a:rPr lang="en-US" sz="2000" dirty="0"/>
              <a:t> </a:t>
            </a:r>
            <a:r>
              <a:rPr lang="en-US" sz="2000" dirty="0" err="1"/>
              <a:t>rajasid</a:t>
            </a:r>
            <a:r>
              <a:rPr lang="en-US" sz="2000" dirty="0"/>
              <a:t> juba </a:t>
            </a:r>
            <a:r>
              <a:rPr lang="en-US" sz="2000" dirty="0" err="1"/>
              <a:t>kümmekond</a:t>
            </a:r>
            <a:r>
              <a:rPr lang="en-US" sz="2000" dirty="0"/>
              <a:t> </a:t>
            </a:r>
            <a:r>
              <a:rPr lang="en-US" sz="2000" dirty="0" err="1"/>
              <a:t>aastat</a:t>
            </a:r>
            <a:r>
              <a:rPr lang="en-US" sz="2000" dirty="0"/>
              <a:t> </a:t>
            </a:r>
            <a:r>
              <a:rPr lang="en-US" sz="2000" dirty="0" err="1"/>
              <a:t>tagasi</a:t>
            </a:r>
            <a:r>
              <a:rPr lang="en-US" sz="2000" dirty="0"/>
              <a:t> </a:t>
            </a:r>
            <a:r>
              <a:rPr lang="en-US" sz="2000" dirty="0" err="1"/>
              <a:t>Liibanoni</a:t>
            </a:r>
            <a:r>
              <a:rPr lang="en-US" sz="2000" dirty="0"/>
              <a:t> </a:t>
            </a:r>
            <a:r>
              <a:rPr lang="en-US" sz="2000" dirty="0" err="1"/>
              <a:t>oma</a:t>
            </a:r>
            <a:r>
              <a:rPr lang="en-US" sz="2000" dirty="0"/>
              <a:t> </a:t>
            </a:r>
            <a:r>
              <a:rPr lang="en-US" sz="2000" dirty="0" err="1"/>
              <a:t>baasi</a:t>
            </a:r>
            <a:r>
              <a:rPr lang="en-US" sz="2000" dirty="0"/>
              <a:t>, </a:t>
            </a:r>
            <a:r>
              <a:rPr lang="en-US" sz="2000" dirty="0" err="1"/>
              <a:t>investeerides</a:t>
            </a:r>
            <a:r>
              <a:rPr lang="en-US" sz="2000" dirty="0"/>
              <a:t> </a:t>
            </a:r>
            <a:r>
              <a:rPr lang="en-US" sz="2000" dirty="0" err="1"/>
              <a:t>sinna</a:t>
            </a:r>
            <a:r>
              <a:rPr lang="en-US" sz="2000" dirty="0"/>
              <a:t> </a:t>
            </a:r>
            <a:r>
              <a:rPr lang="en-US" sz="2000" dirty="0" err="1"/>
              <a:t>olulisi</a:t>
            </a:r>
            <a:r>
              <a:rPr lang="en-US" sz="2000" dirty="0"/>
              <a:t> </a:t>
            </a:r>
            <a:r>
              <a:rPr lang="en-US" sz="2000" dirty="0" err="1"/>
              <a:t>summasid</a:t>
            </a:r>
            <a:r>
              <a:rPr lang="en-US" sz="2000" dirty="0"/>
              <a:t>. Seal </a:t>
            </a:r>
            <a:r>
              <a:rPr lang="en-US" sz="2000" dirty="0" err="1"/>
              <a:t>redutasid</a:t>
            </a:r>
            <a:r>
              <a:rPr lang="en-US" sz="2000" dirty="0"/>
              <a:t> need Serbia </a:t>
            </a:r>
            <a:r>
              <a:rPr lang="en-US" sz="2000" dirty="0" err="1"/>
              <a:t>juhid</a:t>
            </a:r>
            <a:r>
              <a:rPr lang="en-US" sz="2000" dirty="0"/>
              <a:t>, </a:t>
            </a:r>
            <a:r>
              <a:rPr lang="en-US" sz="2000" dirty="0" err="1"/>
              <a:t>kes</a:t>
            </a:r>
            <a:r>
              <a:rPr lang="en-US" sz="2000" dirty="0"/>
              <a:t> </a:t>
            </a:r>
            <a:r>
              <a:rPr lang="en-US" sz="2000" dirty="0" err="1"/>
              <a:t>Euroopas</a:t>
            </a:r>
            <a:r>
              <a:rPr lang="en-US" sz="2000" dirty="0"/>
              <a:t> </a:t>
            </a:r>
            <a:r>
              <a:rPr lang="en-US" sz="2000" dirty="0" err="1"/>
              <a:t>olid</a:t>
            </a:r>
            <a:r>
              <a:rPr lang="en-US" sz="2000" dirty="0"/>
              <a:t> </a:t>
            </a:r>
            <a:r>
              <a:rPr lang="en-US" sz="2000" dirty="0" err="1"/>
              <a:t>mittesoovitud</a:t>
            </a:r>
            <a:r>
              <a:rPr lang="en-US" sz="2000" dirty="0"/>
              <a:t> </a:t>
            </a:r>
            <a:r>
              <a:rPr lang="en-US" sz="2000" dirty="0" err="1"/>
              <a:t>isikud</a:t>
            </a:r>
            <a:r>
              <a:rPr lang="en-US" sz="2000" dirty="0"/>
              <a:t>. </a:t>
            </a:r>
            <a:r>
              <a:rPr lang="en-US" sz="2000" dirty="0" err="1"/>
              <a:t>Seejuures</a:t>
            </a:r>
            <a:r>
              <a:rPr lang="en-US" sz="2000" dirty="0"/>
              <a:t>, </a:t>
            </a:r>
            <a:r>
              <a:rPr lang="en-US" sz="2000" dirty="0" err="1"/>
              <a:t>nagu</a:t>
            </a:r>
            <a:r>
              <a:rPr lang="en-US" sz="2000" dirty="0"/>
              <a:t> </a:t>
            </a:r>
            <a:r>
              <a:rPr lang="en-US" sz="2000" dirty="0" err="1"/>
              <a:t>kirjutab</a:t>
            </a:r>
            <a:r>
              <a:rPr lang="en-US" sz="2000" dirty="0"/>
              <a:t> </a:t>
            </a:r>
            <a:r>
              <a:rPr lang="en-US" sz="2000" i="1" dirty="0"/>
              <a:t>Independent</a:t>
            </a:r>
            <a:r>
              <a:rPr lang="en-US" sz="2000" dirty="0"/>
              <a:t>,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pidanud</a:t>
            </a:r>
            <a:r>
              <a:rPr lang="en-US" sz="2000" dirty="0"/>
              <a:t> </a:t>
            </a:r>
            <a:r>
              <a:rPr lang="en-US" sz="2000" dirty="0" err="1"/>
              <a:t>serblased</a:t>
            </a:r>
            <a:r>
              <a:rPr lang="en-US" sz="2000" dirty="0"/>
              <a:t> </a:t>
            </a:r>
            <a:r>
              <a:rPr lang="en-US" sz="2000" dirty="0" err="1"/>
              <a:t>Beiruti</a:t>
            </a:r>
            <a:r>
              <a:rPr lang="en-US" sz="2000" dirty="0"/>
              <a:t> </a:t>
            </a:r>
            <a:r>
              <a:rPr lang="en-US" sz="2000" dirty="0" err="1"/>
              <a:t>lennujaamas</a:t>
            </a:r>
            <a:r>
              <a:rPr lang="en-US" sz="2000" dirty="0"/>
              <a:t> </a:t>
            </a:r>
            <a:r>
              <a:rPr lang="en-US" sz="2000" dirty="0" err="1"/>
              <a:t>läbima</a:t>
            </a:r>
            <a:r>
              <a:rPr lang="en-US" sz="2000" dirty="0"/>
              <a:t> </a:t>
            </a:r>
            <a:r>
              <a:rPr lang="en-US" sz="2000" dirty="0" err="1"/>
              <a:t>tavapäraseid</a:t>
            </a:r>
            <a:r>
              <a:rPr lang="en-US" sz="2000" dirty="0"/>
              <a:t> </a:t>
            </a:r>
            <a:r>
              <a:rPr lang="en-US" sz="2000" dirty="0" err="1"/>
              <a:t>formaalsusi</a:t>
            </a:r>
            <a:r>
              <a:rPr lang="en-US" sz="2000" dirty="0"/>
              <a:t> </a:t>
            </a:r>
            <a:r>
              <a:rPr lang="en-US" sz="2000" dirty="0" err="1"/>
              <a:t>ning</a:t>
            </a:r>
            <a:r>
              <a:rPr lang="en-US" sz="2000" dirty="0"/>
              <a:t> </a:t>
            </a:r>
            <a:r>
              <a:rPr lang="en-US" sz="2000" dirty="0" err="1"/>
              <a:t>veetsid</a:t>
            </a:r>
            <a:r>
              <a:rPr lang="en-US" sz="2000" dirty="0"/>
              <a:t> </a:t>
            </a:r>
            <a:r>
              <a:rPr lang="en-US" sz="2000" dirty="0" err="1"/>
              <a:t>aega</a:t>
            </a:r>
            <a:r>
              <a:rPr lang="en-US" sz="2000" dirty="0"/>
              <a:t> </a:t>
            </a:r>
            <a:r>
              <a:rPr lang="en-US" sz="2000" dirty="0" err="1"/>
              <a:t>lukshotellides</a:t>
            </a:r>
            <a:r>
              <a:rPr lang="et-EE" sz="2000" dirty="0"/>
              <a:t>.</a:t>
            </a:r>
          </a:p>
          <a:p>
            <a:pPr algn="just"/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u="sng" dirty="0">
                <a:solidFill>
                  <a:srgbClr val="00B0F0"/>
                </a:solidFill>
              </a:rPr>
              <a:t>3</a:t>
            </a:r>
            <a:r>
              <a:rPr lang="et-EE" b="1" u="sng" dirty="0" smtClean="0">
                <a:solidFill>
                  <a:srgbClr val="00B0F0"/>
                </a:solidFill>
              </a:rPr>
              <a:t>. Näiteid Aafrikast ja Aasiast</a:t>
            </a:r>
          </a:p>
        </p:txBody>
      </p:sp>
      <p:sp>
        <p:nvSpPr>
          <p:cNvPr id="20483" name="Sisu kohatäid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t-EE" b="1" dirty="0"/>
              <a:t>k</a:t>
            </a:r>
            <a:r>
              <a:rPr lang="et-EE" b="1" dirty="0" smtClean="0"/>
              <a:t>oloonia </a:t>
            </a:r>
            <a:r>
              <a:rPr lang="et-EE" dirty="0" smtClean="0"/>
              <a:t>asumaa, sõltub emamaast </a:t>
            </a:r>
            <a:endParaRPr lang="et-EE" b="1" dirty="0" smtClean="0"/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- 1880. aastail nn võidujooks Aafrika pärast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- 1960. aastail nn Aafrika kevad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probleemid valdavalt koloniaalpoliitikast tingituna</a:t>
            </a:r>
          </a:p>
        </p:txBody>
      </p:sp>
      <p:pic>
        <p:nvPicPr>
          <p:cNvPr id="20484" name="Sisu kohatäide 4" descr="http://www.indexmundi.com/blog/wp-content/uploads/2012/09/Map-of-armed-conflicts-in-Africa-1997-201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13100"/>
            <a:ext cx="39243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lt 5" descr="http://wfps.k12.mt.us/teachers/carmichaelg/africa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50038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/>
          </a:bodyPr>
          <a:lstStyle/>
          <a:p>
            <a:pPr algn="l"/>
            <a:r>
              <a:rPr lang="et-EE" sz="3200" dirty="0" smtClean="0"/>
              <a:t>Rwanda</a:t>
            </a:r>
            <a:br>
              <a:rPr lang="et-EE" sz="3200" dirty="0" smtClean="0"/>
            </a:br>
            <a:r>
              <a:rPr lang="et-EE" sz="3200" dirty="0" smtClean="0"/>
              <a:t>- rahvaarv: 11 miljonit</a:t>
            </a:r>
            <a:br>
              <a:rPr lang="et-EE" sz="3200" dirty="0" smtClean="0"/>
            </a:br>
            <a:r>
              <a:rPr lang="et-EE" sz="3200" dirty="0" smtClean="0"/>
              <a:t>- pindala: 26 338 </a:t>
            </a:r>
            <a:r>
              <a:rPr lang="et-EE" sz="3200" dirty="0" err="1" smtClean="0"/>
              <a:t>km²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400" dirty="0" smtClean="0">
                <a:hlinkClick r:id="rId2"/>
              </a:rPr>
              <a:t>http://www.facebook.com/paul.rusesabagina.1</a:t>
            </a:r>
            <a:r>
              <a:rPr lang="et-EE" sz="400" dirty="0" smtClean="0"/>
              <a:t> </a:t>
            </a:r>
            <a:endParaRPr lang="et-EE" sz="3200" dirty="0"/>
          </a:p>
        </p:txBody>
      </p:sp>
      <p:pic>
        <p:nvPicPr>
          <p:cNvPr id="4" name="Picture 6" descr="http://www.anngarrison.com/sites/default/files/Rwandama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416" y="3252243"/>
            <a:ext cx="3630798" cy="3371456"/>
          </a:xfrm>
          <a:prstGeom prst="rect">
            <a:avLst/>
          </a:prstGeom>
          <a:noFill/>
        </p:spPr>
      </p:pic>
      <p:pic>
        <p:nvPicPr>
          <p:cNvPr id="5" name="Picture 4" descr="http://www.mapsofworld.com/images/world-countries-flags/rwanda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225" y="476672"/>
            <a:ext cx="3714750" cy="2524126"/>
          </a:xfrm>
          <a:prstGeom prst="rect">
            <a:avLst/>
          </a:prstGeom>
          <a:noFill/>
        </p:spPr>
      </p:pic>
      <p:pic>
        <p:nvPicPr>
          <p:cNvPr id="6" name="Picture 2" descr="http://news.bbcimg.co.uk/media/images/56765000/jpg/_56765848_get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8" y="3904480"/>
            <a:ext cx="4828337" cy="27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smtClean="0"/>
          </a:p>
        </p:txBody>
      </p:sp>
      <p:sp>
        <p:nvSpPr>
          <p:cNvPr id="21507" name="Sisu kohatäide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t-EE" dirty="0" smtClean="0"/>
              <a:t>Lõuna-Sudaan				Svaasimaa</a:t>
            </a:r>
          </a:p>
          <a:p>
            <a:pPr>
              <a:buFont typeface="Arial" charset="0"/>
              <a:buNone/>
            </a:pPr>
            <a:r>
              <a:rPr lang="et-EE" dirty="0" smtClean="0"/>
              <a:t>					                </a:t>
            </a:r>
            <a:r>
              <a:rPr lang="et-EE" sz="2800" dirty="0" err="1" smtClean="0"/>
              <a:t>Mswati</a:t>
            </a:r>
            <a:r>
              <a:rPr lang="et-EE" sz="2800" dirty="0" smtClean="0"/>
              <a:t> III </a:t>
            </a:r>
          </a:p>
          <a:p>
            <a:pPr algn="r">
              <a:buFont typeface="Arial" charset="0"/>
              <a:buNone/>
            </a:pPr>
            <a:r>
              <a:rPr lang="et-EE" sz="400" dirty="0" smtClean="0">
                <a:hlinkClick r:id="rId2"/>
              </a:rPr>
              <a:t>http://www.bing.com/videos/search?q=Mswati+3&amp;view=detail&amp;mid=19DA598E2A17F6C0AAB719DA598E2A17F6C0AAB7&amp;first=0</a:t>
            </a:r>
            <a:r>
              <a:rPr lang="et-EE" sz="400" dirty="0" smtClean="0"/>
              <a:t> </a:t>
            </a:r>
          </a:p>
          <a:p>
            <a:pPr>
              <a:buFont typeface="Arial" charset="0"/>
              <a:buNone/>
            </a:pPr>
            <a:endParaRPr lang="et-EE" dirty="0" smtClean="0"/>
          </a:p>
          <a:p>
            <a:pPr>
              <a:buFont typeface="Arial" charset="0"/>
              <a:buNone/>
            </a:pPr>
            <a:endParaRPr lang="et-EE" dirty="0" smtClean="0"/>
          </a:p>
          <a:p>
            <a:pPr>
              <a:buFont typeface="Arial" charset="0"/>
              <a:buNone/>
            </a:pPr>
            <a:endParaRPr lang="et-EE" dirty="0" smtClean="0"/>
          </a:p>
          <a:p>
            <a:pPr>
              <a:buFont typeface="Arial" charset="0"/>
              <a:buNone/>
            </a:pPr>
            <a:endParaRPr lang="et-EE" dirty="0" smtClean="0"/>
          </a:p>
        </p:txBody>
      </p:sp>
      <p:pic>
        <p:nvPicPr>
          <p:cNvPr id="21508" name="Pilt 3" descr="http://2.bp.blogspot.com/-1hyFJeVS1iM/ThrEcxyGR8I/AAAAAAAAHPI/Yu7i6A11r5Q/s1600/South_Sudan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38163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lt 4" descr="Pilt:LocationSwaziland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434181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://ts1.mm.bing.net/th?id=H.4696959800313420&amp;pid=1.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76475"/>
            <a:ext cx="18129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lt 7" descr="http://ts4.mm.bing.net/th?id=I.4570485938651835&amp;pid=1.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76475"/>
            <a:ext cx="2520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2531" name="Sisu kohatäide 5"/>
          <p:cNvSpPr>
            <a:spLocks noGrp="1"/>
          </p:cNvSpPr>
          <p:nvPr>
            <p:ph idx="1"/>
          </p:nvPr>
        </p:nvSpPr>
        <p:spPr>
          <a:xfrm>
            <a:off x="0" y="1052513"/>
            <a:ext cx="8686800" cy="5073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dirty="0" smtClean="0"/>
              <a:t>Aasias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</a:t>
            </a:r>
            <a:r>
              <a:rPr lang="et-EE" b="1" dirty="0" smtClean="0"/>
              <a:t>nt India ja Pakistan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Inglismaa koloonia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- 1947 iseseisvus: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         India + Pakistan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  (NB! Bangladesh!)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idee: hoida ära usutülisid,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  st miljonid asusid ümber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tüli nt </a:t>
            </a:r>
            <a:r>
              <a:rPr lang="et-EE" sz="2800" dirty="0" err="1" smtClean="0"/>
              <a:t>Kašmiri</a:t>
            </a:r>
            <a:r>
              <a:rPr lang="et-EE" sz="2800" dirty="0" smtClean="0"/>
              <a:t> pärast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- mõlemal tuumarelvad</a:t>
            </a:r>
          </a:p>
        </p:txBody>
      </p:sp>
      <p:pic>
        <p:nvPicPr>
          <p:cNvPr id="22532" name="Pilt 6" descr="http://www.history-map.com/picture/000/pictures/India-China-and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25463"/>
            <a:ext cx="4643437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3555" name="Sisu kohatäid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smtClean="0"/>
              <a:t>nt Põhja-Korea</a:t>
            </a:r>
            <a:endParaRPr lang="et-EE" sz="2800" smtClean="0"/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- 20. saj. I poolel Jaapani mõju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- 1950-1953 Korea sõda: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&gt; Korea Rahvademokraatlik Vabariik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  + Korea Vabariik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- diktatuuririik: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Kim Il Sung &gt;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Kim Jong Il (1994-2011) &gt;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 Kim Jong Un </a:t>
            </a:r>
          </a:p>
        </p:txBody>
      </p:sp>
      <p:pic>
        <p:nvPicPr>
          <p:cNvPr id="23556" name="Pilt 3" descr="http://3.bp.blogspot.com/-jh8iRWLbR94/TY9UmwiddQI/AAAAAAAAAIQ/RXTSjfiCmDg/s1600/164782_184154651611131_152497481443515_642072_2619753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31813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lt 4" descr="http://www.travelchinaguide.com/images/map/asia/asia-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4138"/>
            <a:ext cx="316865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u="sng" smtClean="0">
                <a:solidFill>
                  <a:srgbClr val="00B0F0"/>
                </a:solidFill>
              </a:rPr>
              <a:t>1. Tänapäeva rahutu maailm</a:t>
            </a:r>
          </a:p>
        </p:txBody>
      </p:sp>
      <p:sp>
        <p:nvSpPr>
          <p:cNvPr id="3075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dirty="0" smtClean="0"/>
              <a:t>keskendume</a:t>
            </a:r>
            <a:r>
              <a:rPr lang="et-EE" dirty="0" smtClean="0"/>
              <a:t> ca viimasele 20 a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- 1991 NSV Liidu lagunemine, külma sõja lõpp	</a:t>
            </a:r>
          </a:p>
          <a:p>
            <a:pPr eaLnBrk="1" hangingPunct="1">
              <a:buFont typeface="Arial" charset="0"/>
              <a:buNone/>
            </a:pPr>
            <a:r>
              <a:rPr lang="et-EE" dirty="0"/>
              <a:t>	</a:t>
            </a:r>
            <a:r>
              <a:rPr lang="et-EE" dirty="0" smtClean="0"/>
              <a:t>- ajalooline distants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valikuliselt sündmusi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rõhk relvastatud konfliktidele</a:t>
            </a:r>
          </a:p>
          <a:p>
            <a:pPr eaLnBrk="1" hangingPunct="1"/>
            <a:r>
              <a:rPr lang="et-EE" b="1" dirty="0" smtClean="0"/>
              <a:t>eesmärk</a:t>
            </a:r>
            <a:r>
              <a:rPr lang="et-EE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teada mõningaid tänapäeva pingekoldeid </a:t>
            </a:r>
          </a:p>
          <a:p>
            <a:pPr eaLnBrk="1" hangingPunct="1">
              <a:buFont typeface="Arial" charset="0"/>
              <a:buNone/>
            </a:pPr>
            <a:r>
              <a:rPr lang="et-EE" dirty="0" smtClean="0"/>
              <a:t>	- teada sündmuste sisu</a:t>
            </a:r>
          </a:p>
        </p:txBody>
      </p:sp>
      <p:pic>
        <p:nvPicPr>
          <p:cNvPr id="4" name="Pilt 4" descr="http://www.toonpool.com/user/356/files/cold_war_again_20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635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699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t-EE" sz="3200" dirty="0" err="1" smtClean="0"/>
              <a:t>Kim</a:t>
            </a:r>
            <a:r>
              <a:rPr lang="et-EE" sz="3200" dirty="0" smtClean="0"/>
              <a:t> </a:t>
            </a:r>
            <a:r>
              <a:rPr lang="et-EE" sz="3200" dirty="0" err="1" smtClean="0"/>
              <a:t>Il</a:t>
            </a:r>
            <a:r>
              <a:rPr lang="et-EE" sz="3200" dirty="0" smtClean="0"/>
              <a:t> </a:t>
            </a:r>
            <a:r>
              <a:rPr lang="et-EE" sz="3200" dirty="0" err="1" smtClean="0"/>
              <a:t>Sung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et-EE" sz="900" dirty="0" smtClean="0">
                <a:hlinkClick r:id="rId2"/>
              </a:rPr>
              <a:t>http://www.youtube.com/watch?v=gHM5qTpKQUo&amp;feature=related</a:t>
            </a:r>
            <a:r>
              <a:rPr lang="et-EE" sz="900" dirty="0" smtClean="0"/>
              <a:t> </a:t>
            </a:r>
          </a:p>
        </p:txBody>
      </p:sp>
      <p:pic>
        <p:nvPicPr>
          <p:cNvPr id="24579" name="Picture 2" descr="http://north-korea.narod.ru/kimilsu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349500"/>
            <a:ext cx="3273425" cy="4319588"/>
          </a:xfrm>
          <a:noFill/>
        </p:spPr>
      </p:pic>
      <p:pic>
        <p:nvPicPr>
          <p:cNvPr id="24580" name="Picture 5" descr="DNKF00000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860800"/>
            <a:ext cx="44624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farm8.staticflickr.com/7035/6526581731_b3d4fd6bcb_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04813"/>
            <a:ext cx="4440237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smtClean="0"/>
              <a:t>Kim Il Sung </a:t>
            </a:r>
            <a:r>
              <a:rPr lang="et-EE" sz="2000" smtClean="0"/>
              <a:t>&gt;</a:t>
            </a:r>
            <a:r>
              <a:rPr lang="et-EE" sz="4000" smtClean="0"/>
              <a:t> Kim Jong Il </a:t>
            </a:r>
            <a:r>
              <a:rPr lang="et-EE" sz="2000" smtClean="0"/>
              <a:t>&gt;</a:t>
            </a:r>
            <a:r>
              <a:rPr lang="et-EE" sz="4000" smtClean="0"/>
              <a:t> Kim Jong Un</a:t>
            </a:r>
          </a:p>
        </p:txBody>
      </p:sp>
      <p:pic>
        <p:nvPicPr>
          <p:cNvPr id="25603" name="Picture 2" descr="http://img392.imageshack.us/img392/2021/kimjongilnarrowweb300x4vx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824"/>
            <a:ext cx="3318883" cy="47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644900"/>
            <a:ext cx="2525713" cy="2949575"/>
          </a:xfrm>
          <a:noFill/>
        </p:spPr>
      </p:pic>
      <p:pic>
        <p:nvPicPr>
          <p:cNvPr id="25605" name="Picture 7" descr="kim-jong-il-smi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249078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188" y="1268413"/>
            <a:ext cx="3318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>
                <a:hlinkClick r:id="rId5"/>
              </a:rPr>
              <a:t>http://www.bbc.co.uk/news/world-asia-16239693</a:t>
            </a:r>
            <a:r>
              <a:rPr lang="et-EE" sz="1200" dirty="0" smtClean="0"/>
              <a:t> 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34529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b="1" smtClean="0"/>
              <a:t>nt Hiina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- 1949 tekkis Hiina Rahvademokraatlik Vabariik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  Hiina Vabariik (st </a:t>
            </a:r>
            <a:r>
              <a:rPr lang="et-EE" sz="2800" b="1" smtClean="0"/>
              <a:t>Taiwani</a:t>
            </a:r>
            <a:r>
              <a:rPr lang="et-EE" sz="2800" smtClean="0"/>
              <a:t> saar + väikesaared)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                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			</a:t>
            </a:r>
          </a:p>
          <a:p>
            <a:pPr eaLnBrk="1" hangingPunct="1">
              <a:buFont typeface="Arial" charset="0"/>
              <a:buNone/>
            </a:pPr>
            <a:r>
              <a:rPr lang="et-EE" sz="2800" smtClean="0"/>
              <a:t>               &lt;Mao Zedong</a:t>
            </a:r>
          </a:p>
          <a:p>
            <a:pPr eaLnBrk="1" hangingPunct="1">
              <a:buFont typeface="Arial" charset="0"/>
              <a:buNone/>
            </a:pPr>
            <a:endParaRPr lang="et-EE" sz="2800" smtClean="0"/>
          </a:p>
          <a:p>
            <a:pPr eaLnBrk="1" hangingPunct="1">
              <a:buFont typeface="Arial" charset="0"/>
              <a:buNone/>
            </a:pPr>
            <a:r>
              <a:rPr lang="et-EE" smtClean="0"/>
              <a:t>	</a:t>
            </a:r>
          </a:p>
          <a:p>
            <a:pPr eaLnBrk="1" hangingPunct="1">
              <a:buFont typeface="Arial" charset="0"/>
              <a:buNone/>
            </a:pPr>
            <a:endParaRPr lang="et-EE" smtClean="0"/>
          </a:p>
          <a:p>
            <a:pPr eaLnBrk="1" hangingPunct="1">
              <a:buFont typeface="Arial" charset="0"/>
              <a:buNone/>
            </a:pPr>
            <a:r>
              <a:rPr lang="et-EE" smtClean="0"/>
              <a:t>	 </a:t>
            </a:r>
          </a:p>
        </p:txBody>
      </p:sp>
      <p:pic>
        <p:nvPicPr>
          <p:cNvPr id="26628" name="Pilt 3" descr="http://ts3.mm.bing.net/th?id=I.4801473567983058&amp;pid=1.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868863"/>
            <a:ext cx="26416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lt 4" descr="http://ts1.mm.bing.net/th?id=I.5020392326956860&amp;pid=1.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8863"/>
            <a:ext cx="26638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ttp://ts3.mm.bing.net/th?id=I.4627870998137062&amp;pid=1.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33909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lt 6" descr="http://ts1.mm.bing.net/th?id=H.4781420377671264&amp;pid=1.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15843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Taevase Rahu väljak, 1989</a:t>
            </a:r>
            <a:br>
              <a:rPr lang="et-EE" dirty="0" smtClean="0"/>
            </a:br>
            <a:endParaRPr lang="et-EE" dirty="0" smtClean="0"/>
          </a:p>
        </p:txBody>
      </p:sp>
      <p:pic>
        <p:nvPicPr>
          <p:cNvPr id="27651" name="Picture 4" descr="Tianasqua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42300" cy="5445125"/>
          </a:xfrm>
          <a:noFill/>
        </p:spPr>
      </p:pic>
    </p:spTree>
    <p:extLst>
      <p:ext uri="{BB962C8B-B14F-4D97-AF65-F5344CB8AC3E}">
        <p14:creationId xmlns:p14="http://schemas.microsoft.com/office/powerpoint/2010/main" val="2153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Autofit/>
          </a:bodyPr>
          <a:lstStyle/>
          <a:p>
            <a:pPr algn="r"/>
            <a:r>
              <a:rPr lang="et-EE" sz="500" dirty="0" smtClean="0">
                <a:hlinkClick r:id="rId2"/>
              </a:rPr>
              <a:t>http://wn.com/Tank_Man#/videos</a:t>
            </a:r>
            <a:r>
              <a:rPr lang="et-EE" sz="500" dirty="0" smtClean="0"/>
              <a:t> </a:t>
            </a:r>
            <a:endParaRPr lang="et-EE" sz="500" dirty="0"/>
          </a:p>
        </p:txBody>
      </p:sp>
      <p:pic>
        <p:nvPicPr>
          <p:cNvPr id="4" name="Picture 2" descr="File:Tank Man Long Shot by Stuart Franklin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047" y="620688"/>
            <a:ext cx="8719360" cy="622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sp>
        <p:nvSpPr>
          <p:cNvPr id="28675" name="Sisu kohatäide 2"/>
          <p:cNvSpPr>
            <a:spLocks noGrp="1"/>
          </p:cNvSpPr>
          <p:nvPr>
            <p:ph idx="1"/>
          </p:nvPr>
        </p:nvSpPr>
        <p:spPr>
          <a:xfrm>
            <a:off x="0" y="404813"/>
            <a:ext cx="8964613" cy="5576887"/>
          </a:xfrm>
        </p:spPr>
        <p:txBody>
          <a:bodyPr/>
          <a:lstStyle/>
          <a:p>
            <a:pPr eaLnBrk="1" hangingPunct="1"/>
            <a:r>
              <a:rPr lang="et-EE" b="1" smtClean="0"/>
              <a:t>nt Hiina</a:t>
            </a:r>
          </a:p>
          <a:p>
            <a:pPr eaLnBrk="1" hangingPunct="1">
              <a:buFont typeface="Arial" charset="0"/>
              <a:buNone/>
            </a:pPr>
            <a:r>
              <a:rPr lang="et-EE" smtClean="0"/>
              <a:t>	</a:t>
            </a:r>
            <a:r>
              <a:rPr lang="et-EE" b="1" smtClean="0"/>
              <a:t>Tiibeti</a:t>
            </a:r>
            <a:r>
              <a:rPr lang="et-EE" smtClean="0"/>
              <a:t> teema: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    - kuni 1951 iseseisev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tiibetlasi ca 6 milj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pindalalt ~ EL ala!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Hiina maavaradest seal 40%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Pekingi OM ajal palju tähelepanu</a:t>
            </a:r>
          </a:p>
          <a:p>
            <a:pPr eaLnBrk="1" hangingPunct="1">
              <a:buFont typeface="Arial" charset="0"/>
              <a:buNone/>
            </a:pPr>
            <a:r>
              <a:rPr lang="et-EE" sz="2700" smtClean="0"/>
              <a:t>	- dalai-laama (</a:t>
            </a:r>
            <a:r>
              <a:rPr lang="et-EE" sz="2800" smtClean="0"/>
              <a:t>Tenzin Gyatso), al 2011 ei juhi eksiilvalitsust </a:t>
            </a:r>
            <a:endParaRPr lang="et-EE" sz="2700" smtClean="0"/>
          </a:p>
          <a:p>
            <a:pPr eaLnBrk="1" hangingPunct="1">
              <a:buFont typeface="Arial" charset="0"/>
              <a:buNone/>
            </a:pPr>
            <a:endParaRPr lang="et-EE" sz="2700" smtClean="0"/>
          </a:p>
          <a:p>
            <a:pPr eaLnBrk="1" hangingPunct="1">
              <a:buFont typeface="Arial" charset="0"/>
              <a:buNone/>
            </a:pPr>
            <a:endParaRPr lang="et-EE" smtClean="0"/>
          </a:p>
          <a:p>
            <a:pPr eaLnBrk="1" hangingPunct="1">
              <a:buFont typeface="Arial" charset="0"/>
              <a:buNone/>
            </a:pPr>
            <a:endParaRPr lang="et-EE" smtClean="0"/>
          </a:p>
          <a:p>
            <a:pPr eaLnBrk="1" hangingPunct="1">
              <a:buFont typeface="Arial" charset="0"/>
              <a:buNone/>
            </a:pPr>
            <a:endParaRPr lang="et-EE" smtClean="0"/>
          </a:p>
        </p:txBody>
      </p:sp>
      <p:pic>
        <p:nvPicPr>
          <p:cNvPr id="28676" name="Pilt 6" descr="http://www.cnn.com/WORLD/asiapcf/9811/08/dalai.lama/china.tibet.taiwan.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88913"/>
            <a:ext cx="36242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lt 7" descr="Pilt:Flag of Tibet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9225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 descr="th?id=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38688"/>
            <a:ext cx="25558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dalai-lam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724400"/>
            <a:ext cx="35972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smtClean="0"/>
          </a:p>
        </p:txBody>
      </p:sp>
      <p:pic>
        <p:nvPicPr>
          <p:cNvPr id="29699" name="Sisu kohatäide 5" descr="http://farm3.staticflickr.com/2046/2442234235_3ca94b62c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284538"/>
            <a:ext cx="4176712" cy="2997200"/>
          </a:xfrm>
        </p:spPr>
      </p:pic>
      <p:pic>
        <p:nvPicPr>
          <p:cNvPr id="29700" name="Picture 2" descr="http://www.toonpool.com/user/1631/files/the_olympic_boycott_ceremony_345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05923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wiedenroth-karikatur.de/KariAblage0806/PK080812_OlympiaDopingPekingTib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39608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http://ts2.mm.bing.net/th?id=I.4981235115557141&amp;pid=1.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387191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6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t-E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dirty="0" smtClean="0"/>
              <a:t>1. Araabia kevad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/>
              <a:t>m</a:t>
            </a:r>
            <a:r>
              <a:rPr lang="et-EE" b="1" dirty="0" smtClean="0"/>
              <a:t>õiste</a:t>
            </a:r>
          </a:p>
          <a:p>
            <a:pPr>
              <a:buNone/>
            </a:pPr>
            <a:r>
              <a:rPr lang="et-EE" dirty="0" smtClean="0"/>
              <a:t>	- 1848.-1849. a. revolutsioonid Euroopas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- 1960. aastatel Aafrika aktiivne iseseisvumine</a:t>
            </a:r>
          </a:p>
          <a:p>
            <a:pPr>
              <a:buNone/>
            </a:pPr>
            <a:r>
              <a:rPr lang="et-EE" dirty="0"/>
              <a:t>	</a:t>
            </a:r>
            <a:r>
              <a:rPr lang="et-EE" dirty="0" smtClean="0"/>
              <a:t>- 2011. a. rahutused araabia maades</a:t>
            </a:r>
            <a:endParaRPr lang="et-EE" dirty="0"/>
          </a:p>
        </p:txBody>
      </p:sp>
      <p:pic>
        <p:nvPicPr>
          <p:cNvPr id="5" name="Picture 2" descr="http://www.nvcc.edu/home/dporter/images/102/revolutions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1490"/>
            <a:ext cx="2627784" cy="2516510"/>
          </a:xfrm>
          <a:prstGeom prst="rect">
            <a:avLst/>
          </a:prstGeom>
          <a:noFill/>
        </p:spPr>
      </p:pic>
      <p:pic>
        <p:nvPicPr>
          <p:cNvPr id="2054" name="Picture 6" descr="http://alexandravaliente.files.wordpress.com/2011/03/freedom_house_2010_middle_east_north_africa_map.jpg?w=300&amp;h=196&amp;h=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926" y="4293096"/>
            <a:ext cx="3925873" cy="2564904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thumb/b/b3/Africa_independence_dates.svg/250px-Africa_independence_date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179" y="4365104"/>
            <a:ext cx="2492896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t-EE" sz="800" dirty="0" smtClean="0">
                <a:hlinkClick r:id="rId2"/>
              </a:rPr>
              <a:t>http://edition.cnn.com/SPECIALS/world/arab-unrest/index.html</a:t>
            </a:r>
            <a:r>
              <a:rPr lang="et-EE" sz="800" dirty="0" smtClean="0"/>
              <a:t> </a:t>
            </a:r>
            <a:endParaRPr lang="et-EE" sz="800" dirty="0"/>
          </a:p>
        </p:txBody>
      </p:sp>
      <p:pic>
        <p:nvPicPr>
          <p:cNvPr id="4" name="Picture 4" descr="muslim_distribu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2881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820150" cy="1143000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rgbClr val="00B0F0"/>
                </a:solidFill>
              </a:rPr>
              <a:t>Maailmas oli vähem sõdu kui mullu</a:t>
            </a:r>
            <a:r>
              <a:rPr lang="et-EE" sz="4000" b="1" smtClean="0">
                <a:solidFill>
                  <a:srgbClr val="00B0F0"/>
                </a:solidFill>
              </a:rPr>
              <a:t> </a:t>
            </a:r>
            <a:r>
              <a:rPr lang="en-US" sz="4000" smtClean="0">
                <a:solidFill>
                  <a:srgbClr val="00B0F0"/>
                </a:solidFill>
              </a:rPr>
              <a:t> </a:t>
            </a:r>
            <a:r>
              <a:rPr lang="et-EE" sz="4000" smtClean="0"/>
              <a:t/>
            </a:r>
            <a:br>
              <a:rPr lang="et-EE" sz="4000" smtClean="0"/>
            </a:br>
            <a:r>
              <a:rPr lang="et-EE" sz="2400" i="1" smtClean="0"/>
              <a:t>Postimees, </a:t>
            </a:r>
            <a:r>
              <a:rPr lang="en-US" sz="2400" i="1" smtClean="0"/>
              <a:t>15.12.2009</a:t>
            </a:r>
            <a:endParaRPr lang="en-US" sz="4000" i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Maailm</a:t>
            </a:r>
            <a:r>
              <a:rPr lang="en-US" sz="2000" dirty="0" smtClean="0"/>
              <a:t> </a:t>
            </a:r>
            <a:r>
              <a:rPr lang="en-US" sz="2000" dirty="0" err="1" smtClean="0"/>
              <a:t>oli</a:t>
            </a:r>
            <a:r>
              <a:rPr lang="en-US" sz="2000" dirty="0" smtClean="0"/>
              <a:t> </a:t>
            </a:r>
            <a:r>
              <a:rPr lang="en-US" sz="2000" dirty="0" err="1" smtClean="0"/>
              <a:t>lõppeval</a:t>
            </a:r>
            <a:r>
              <a:rPr lang="en-US" sz="2000" dirty="0" smtClean="0"/>
              <a:t> </a:t>
            </a:r>
            <a:r>
              <a:rPr lang="en-US" sz="2000" dirty="0" err="1" smtClean="0"/>
              <a:t>aastal</a:t>
            </a:r>
            <a:r>
              <a:rPr lang="en-US" sz="2000" dirty="0" smtClean="0"/>
              <a:t> </a:t>
            </a:r>
            <a:r>
              <a:rPr lang="en-US" sz="2000" dirty="0" err="1" smtClean="0"/>
              <a:t>pisut</a:t>
            </a:r>
            <a:r>
              <a:rPr lang="en-US" sz="2000" dirty="0" smtClean="0"/>
              <a:t> </a:t>
            </a:r>
            <a:r>
              <a:rPr lang="en-US" sz="2000" dirty="0" err="1" smtClean="0"/>
              <a:t>rahulikum</a:t>
            </a:r>
            <a:r>
              <a:rPr lang="en-US" sz="2000" dirty="0" smtClean="0"/>
              <a:t> </a:t>
            </a:r>
            <a:r>
              <a:rPr lang="en-US" sz="2000" dirty="0" err="1" smtClean="0"/>
              <a:t>kui</a:t>
            </a:r>
            <a:r>
              <a:rPr lang="en-US" sz="2000" dirty="0" smtClean="0"/>
              <a:t> </a:t>
            </a:r>
            <a:r>
              <a:rPr lang="en-US" sz="2000" dirty="0" err="1" smtClean="0"/>
              <a:t>mullu</a:t>
            </a:r>
            <a:r>
              <a:rPr lang="en-US" sz="2000" dirty="0" smtClean="0"/>
              <a:t>, </a:t>
            </a:r>
            <a:r>
              <a:rPr lang="en-US" sz="2000" dirty="0" err="1" smtClean="0"/>
              <a:t>selgub</a:t>
            </a:r>
            <a:r>
              <a:rPr lang="en-US" sz="2000" dirty="0" smtClean="0"/>
              <a:t> </a:t>
            </a:r>
            <a:r>
              <a:rPr lang="en-US" sz="2000" dirty="0" err="1" smtClean="0"/>
              <a:t>sakslaste</a:t>
            </a:r>
            <a:r>
              <a:rPr lang="et-EE" sz="2000" dirty="0" smtClean="0"/>
              <a:t> </a:t>
            </a:r>
            <a:r>
              <a:rPr lang="en-US" sz="2000" dirty="0" err="1" smtClean="0"/>
              <a:t>uuringust</a:t>
            </a:r>
            <a:r>
              <a:rPr lang="en-US" sz="2000" dirty="0" smtClean="0"/>
              <a:t>,</a:t>
            </a:r>
            <a:r>
              <a:rPr lang="et-EE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t-EE" sz="2000" dirty="0" smtClean="0"/>
              <a:t>	</a:t>
            </a:r>
            <a:r>
              <a:rPr lang="en-US" sz="2000" dirty="0" smtClean="0"/>
              <a:t>mille </a:t>
            </a:r>
            <a:r>
              <a:rPr lang="en-US" sz="2000" dirty="0" err="1" smtClean="0"/>
              <a:t>tulemused</a:t>
            </a:r>
            <a:r>
              <a:rPr lang="en-US" sz="2000" dirty="0" smtClean="0"/>
              <a:t> </a:t>
            </a:r>
            <a:r>
              <a:rPr lang="en-US" sz="2000" dirty="0" err="1" smtClean="0"/>
              <a:t>täna</a:t>
            </a:r>
            <a:r>
              <a:rPr lang="en-US" sz="2000" dirty="0" smtClean="0"/>
              <a:t> </a:t>
            </a:r>
            <a:r>
              <a:rPr lang="en-US" sz="2000" dirty="0" err="1" smtClean="0"/>
              <a:t>avalikustati</a:t>
            </a:r>
            <a:r>
              <a:rPr lang="en-US" sz="2000" dirty="0" smtClean="0"/>
              <a:t>. </a:t>
            </a:r>
            <a:endParaRPr lang="et-EE" sz="20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Heidelbergi</a:t>
            </a:r>
            <a:r>
              <a:rPr lang="en-US" sz="2000" dirty="0" smtClean="0"/>
              <a:t> </a:t>
            </a:r>
            <a:r>
              <a:rPr lang="en-US" sz="2000" dirty="0" err="1" smtClean="0"/>
              <a:t>rahvusvahelise</a:t>
            </a:r>
            <a:r>
              <a:rPr lang="en-US" sz="2000" dirty="0" smtClean="0"/>
              <a:t> </a:t>
            </a:r>
            <a:r>
              <a:rPr lang="en-US" sz="2000" dirty="0" err="1" smtClean="0"/>
              <a:t>konfliktiuurimisinstituudi</a:t>
            </a:r>
            <a:r>
              <a:rPr lang="en-US" sz="2000" dirty="0" smtClean="0"/>
              <a:t> (HIIK) </a:t>
            </a:r>
            <a:r>
              <a:rPr lang="en-US" sz="2000" dirty="0" err="1" smtClean="0"/>
              <a:t>andmetel</a:t>
            </a:r>
            <a:r>
              <a:rPr lang="en-US" sz="2000" dirty="0" smtClean="0"/>
              <a:t> on</a:t>
            </a:r>
            <a:r>
              <a:rPr lang="et-EE" sz="2000" dirty="0" smtClean="0"/>
              <a:t> </a:t>
            </a:r>
            <a:r>
              <a:rPr lang="en-US" sz="2000" dirty="0" err="1" smtClean="0"/>
              <a:t>maailmas</a:t>
            </a:r>
            <a:r>
              <a:rPr lang="et-EE" sz="2000" dirty="0" smtClean="0"/>
              <a:t> </a:t>
            </a:r>
            <a:r>
              <a:rPr lang="en-US" sz="2000" dirty="0" err="1" smtClean="0"/>
              <a:t>tänavu</a:t>
            </a:r>
            <a:r>
              <a:rPr lang="en-US" sz="2000" dirty="0" smtClean="0"/>
              <a:t> </a:t>
            </a:r>
            <a:r>
              <a:rPr lang="en-US" sz="2000" dirty="0" err="1" smtClean="0"/>
              <a:t>olnud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käimas</a:t>
            </a:r>
            <a:r>
              <a:rPr lang="en-US" sz="2000" dirty="0" smtClean="0"/>
              <a:t> </a:t>
            </a:r>
            <a:r>
              <a:rPr lang="en-US" sz="2000" dirty="0" err="1" smtClean="0"/>
              <a:t>seitse</a:t>
            </a:r>
            <a:r>
              <a:rPr lang="en-US" sz="2000" dirty="0" smtClean="0"/>
              <a:t> </a:t>
            </a:r>
            <a:r>
              <a:rPr lang="en-US" sz="2000" dirty="0" err="1" smtClean="0"/>
              <a:t>täiemõõdulist</a:t>
            </a:r>
            <a:r>
              <a:rPr lang="en-US" sz="2000" dirty="0" smtClean="0"/>
              <a:t> </a:t>
            </a:r>
            <a:r>
              <a:rPr lang="en-US" sz="2000" dirty="0" err="1" smtClean="0"/>
              <a:t>sõda</a:t>
            </a:r>
            <a:r>
              <a:rPr lang="en-US" sz="2000" dirty="0" smtClean="0"/>
              <a:t>, </a:t>
            </a:r>
            <a:r>
              <a:rPr lang="en-US" sz="2000" dirty="0" err="1" smtClean="0"/>
              <a:t>aasta</a:t>
            </a:r>
            <a:r>
              <a:rPr lang="et-EE" sz="2000" dirty="0" smtClean="0"/>
              <a:t> t</a:t>
            </a:r>
            <a:r>
              <a:rPr lang="en-US" sz="2000" dirty="0" err="1" smtClean="0"/>
              <a:t>agasi</a:t>
            </a:r>
            <a:r>
              <a:rPr lang="et-EE" sz="2000" dirty="0" smtClean="0"/>
              <a:t> </a:t>
            </a:r>
            <a:r>
              <a:rPr lang="en-US" sz="2000" dirty="0" err="1" smtClean="0"/>
              <a:t>oli</a:t>
            </a:r>
            <a:r>
              <a:rPr lang="en-US" sz="2000" dirty="0" smtClean="0"/>
              <a:t> </a:t>
            </a:r>
            <a:r>
              <a:rPr lang="en-US" sz="2000" dirty="0" err="1" smtClean="0"/>
              <a:t>neid</a:t>
            </a:r>
            <a:r>
              <a:rPr lang="en-US" sz="2000" dirty="0" smtClean="0"/>
              <a:t> </a:t>
            </a:r>
            <a:r>
              <a:rPr lang="en-US" sz="2000" dirty="0" err="1" smtClean="0"/>
              <a:t>üheksa</a:t>
            </a:r>
            <a:r>
              <a:rPr lang="en-US" sz="2000" dirty="0" smtClean="0"/>
              <a:t>. </a:t>
            </a:r>
            <a:r>
              <a:rPr lang="en-US" sz="2000" dirty="0" err="1" smtClean="0"/>
              <a:t>Kokku</a:t>
            </a:r>
            <a:r>
              <a:rPr lang="en-US" sz="2000" dirty="0" smtClean="0"/>
              <a:t> on </a:t>
            </a:r>
            <a:r>
              <a:rPr lang="en-US" sz="2000" dirty="0" err="1" smtClean="0"/>
              <a:t>raporti</a:t>
            </a:r>
            <a:r>
              <a:rPr lang="en-US" sz="2000" dirty="0" smtClean="0"/>
              <a:t> </a:t>
            </a:r>
            <a:r>
              <a:rPr lang="en-US" sz="2000" dirty="0" err="1" smtClean="0"/>
              <a:t>andmetel</a:t>
            </a:r>
            <a:r>
              <a:rPr lang="en-US" sz="2000" dirty="0" smtClean="0"/>
              <a:t> </a:t>
            </a:r>
            <a:r>
              <a:rPr lang="en-US" sz="2000" dirty="0" err="1" smtClean="0"/>
              <a:t>üle</a:t>
            </a:r>
            <a:r>
              <a:rPr lang="en-US" sz="2000" dirty="0" smtClean="0"/>
              <a:t> </a:t>
            </a:r>
            <a:r>
              <a:rPr lang="en-US" sz="2000" dirty="0" err="1" smtClean="0"/>
              <a:t>maailma</a:t>
            </a:r>
            <a:r>
              <a:rPr lang="en-US" sz="2000" dirty="0" smtClean="0"/>
              <a:t> 365</a:t>
            </a:r>
            <a:r>
              <a:rPr lang="et-EE" sz="2000" dirty="0" smtClean="0"/>
              <a:t> </a:t>
            </a:r>
            <a:r>
              <a:rPr lang="en-US" sz="2000" dirty="0" err="1" smtClean="0"/>
              <a:t>konflikti</a:t>
            </a:r>
            <a:r>
              <a:rPr lang="en-US" sz="2000" dirty="0" smtClean="0"/>
              <a:t>, </a:t>
            </a:r>
            <a:r>
              <a:rPr lang="en-US" sz="2000" dirty="0" err="1" smtClean="0"/>
              <a:t>neist</a:t>
            </a:r>
            <a:r>
              <a:rPr lang="en-US" sz="2000" dirty="0" smtClean="0"/>
              <a:t> 31</a:t>
            </a:r>
            <a:r>
              <a:rPr lang="et-EE" sz="2000" dirty="0" smtClean="0"/>
              <a:t> </a:t>
            </a:r>
            <a:r>
              <a:rPr lang="en-US" sz="2000" dirty="0" err="1" smtClean="0"/>
              <a:t>liigitatakse</a:t>
            </a:r>
            <a:r>
              <a:rPr lang="en-US" sz="2000" dirty="0" smtClean="0"/>
              <a:t> </a:t>
            </a:r>
            <a:r>
              <a:rPr lang="en-US" sz="2000" dirty="0" err="1" smtClean="0"/>
              <a:t>üsna</a:t>
            </a:r>
            <a:r>
              <a:rPr lang="en-US" sz="2000" dirty="0" smtClean="0"/>
              <a:t> </a:t>
            </a:r>
            <a:r>
              <a:rPr lang="en-US" sz="2000" dirty="0" err="1" smtClean="0"/>
              <a:t>vägivaldseteks</a:t>
            </a:r>
            <a:r>
              <a:rPr lang="en-US" sz="20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HIIK-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andmetel</a:t>
            </a:r>
            <a:r>
              <a:rPr lang="en-US" sz="2000" dirty="0" smtClean="0"/>
              <a:t> on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aastal</a:t>
            </a:r>
            <a:r>
              <a:rPr lang="en-US" sz="2000" dirty="0" smtClean="0"/>
              <a:t> </a:t>
            </a:r>
            <a:r>
              <a:rPr lang="en-US" sz="2000" dirty="0" err="1" smtClean="0"/>
              <a:t>täiemõõdulised</a:t>
            </a:r>
            <a:r>
              <a:rPr lang="en-US" sz="2000" dirty="0" smtClean="0"/>
              <a:t> </a:t>
            </a:r>
            <a:r>
              <a:rPr lang="en-US" sz="2000" dirty="0" err="1" smtClean="0"/>
              <a:t>sõjad</a:t>
            </a:r>
            <a:r>
              <a:rPr lang="en-US" sz="2000" dirty="0" smtClean="0"/>
              <a:t> </a:t>
            </a:r>
            <a:r>
              <a:rPr lang="en-US" sz="2000" dirty="0" err="1" smtClean="0"/>
              <a:t>olnud</a:t>
            </a:r>
            <a:r>
              <a:rPr lang="en-US" sz="2000" dirty="0" smtClean="0"/>
              <a:t> </a:t>
            </a:r>
            <a:r>
              <a:rPr lang="en-US" sz="2000" dirty="0" err="1" smtClean="0"/>
              <a:t>Somaalias</a:t>
            </a:r>
            <a:r>
              <a:rPr lang="en-US" sz="2000" dirty="0" smtClean="0"/>
              <a:t>,</a:t>
            </a:r>
            <a:r>
              <a:rPr lang="et-EE" sz="2000" dirty="0" smtClean="0"/>
              <a:t> </a:t>
            </a:r>
            <a:r>
              <a:rPr lang="en-US" sz="2000" dirty="0" err="1" smtClean="0"/>
              <a:t>Afganistanis</a:t>
            </a:r>
            <a:r>
              <a:rPr lang="en-US" sz="2000" dirty="0" smtClean="0"/>
              <a:t>, Gaza </a:t>
            </a:r>
            <a:r>
              <a:rPr lang="en-US" sz="2000" dirty="0" err="1" smtClean="0"/>
              <a:t>sektoris</a:t>
            </a:r>
            <a:r>
              <a:rPr lang="en-US" sz="2000" dirty="0" smtClean="0"/>
              <a:t>, </a:t>
            </a:r>
            <a:r>
              <a:rPr lang="en-US" sz="2000" dirty="0" err="1" smtClean="0"/>
              <a:t>Jeemenis</a:t>
            </a:r>
            <a:r>
              <a:rPr lang="en-US" sz="2000" dirty="0" smtClean="0"/>
              <a:t>, Sri </a:t>
            </a:r>
            <a:r>
              <a:rPr lang="en-US" sz="2000" dirty="0" err="1" smtClean="0"/>
              <a:t>Lankal</a:t>
            </a:r>
            <a:r>
              <a:rPr lang="en-US" sz="2000" dirty="0" smtClean="0"/>
              <a:t> </a:t>
            </a:r>
            <a:r>
              <a:rPr lang="en-US" sz="2000" dirty="0" err="1" smtClean="0"/>
              <a:t>ja</a:t>
            </a:r>
            <a:r>
              <a:rPr lang="en-US" sz="2000" dirty="0" smtClean="0"/>
              <a:t> Pakistanis.</a:t>
            </a:r>
            <a:r>
              <a:rPr lang="et-EE" sz="2000" dirty="0" smtClean="0"/>
              <a:t> </a:t>
            </a:r>
            <a:r>
              <a:rPr lang="en-US" sz="2000" dirty="0" err="1" smtClean="0"/>
              <a:t>Instituudi</a:t>
            </a:r>
            <a:r>
              <a:rPr lang="en-US" sz="2000" dirty="0" smtClean="0"/>
              <a:t> </a:t>
            </a:r>
            <a:r>
              <a:rPr lang="en-US" sz="2000" dirty="0" err="1" smtClean="0"/>
              <a:t>juhataja</a:t>
            </a:r>
            <a:r>
              <a:rPr lang="en-US" sz="2000" dirty="0" smtClean="0"/>
              <a:t> </a:t>
            </a:r>
            <a:r>
              <a:rPr lang="en-US" sz="2000" dirty="0" err="1" smtClean="0"/>
              <a:t>Lotta</a:t>
            </a:r>
            <a:r>
              <a:rPr lang="en-US" sz="2000" dirty="0" smtClean="0"/>
              <a:t> Mayer </a:t>
            </a:r>
            <a:r>
              <a:rPr lang="en-US" sz="2000" dirty="0" err="1" smtClean="0"/>
              <a:t>hoiatas</a:t>
            </a:r>
            <a:r>
              <a:rPr lang="en-US" sz="2000" dirty="0" smtClean="0"/>
              <a:t>, et </a:t>
            </a:r>
            <a:r>
              <a:rPr lang="en-US" sz="2000" dirty="0" err="1" smtClean="0"/>
              <a:t>rahulikumat</a:t>
            </a:r>
            <a:r>
              <a:rPr lang="en-US" sz="2000" dirty="0" smtClean="0"/>
              <a:t> </a:t>
            </a:r>
            <a:r>
              <a:rPr lang="en-US" sz="2000" dirty="0" err="1" smtClean="0"/>
              <a:t>tulevikku</a:t>
            </a:r>
            <a:r>
              <a:rPr lang="en-US" sz="2000" dirty="0" smtClean="0"/>
              <a:t> </a:t>
            </a:r>
            <a:r>
              <a:rPr lang="en-US" sz="2000" dirty="0" err="1" smtClean="0"/>
              <a:t>loota</a:t>
            </a:r>
            <a:r>
              <a:rPr lang="en-US" sz="2000" dirty="0" smtClean="0"/>
              <a:t> </a:t>
            </a:r>
            <a:r>
              <a:rPr lang="en-US" sz="2000" dirty="0" err="1" smtClean="0"/>
              <a:t>ei</a:t>
            </a:r>
            <a:r>
              <a:rPr lang="et-EE" sz="2000" dirty="0" smtClean="0"/>
              <a:t> </a:t>
            </a:r>
            <a:r>
              <a:rPr lang="en-US" sz="2000" dirty="0" smtClean="0"/>
              <a:t>ole, </a:t>
            </a:r>
            <a:r>
              <a:rPr lang="en-US" sz="2000" dirty="0" err="1" smtClean="0"/>
              <a:t>mis</a:t>
            </a:r>
            <a:r>
              <a:rPr lang="en-US" sz="2000" dirty="0" smtClean="0"/>
              <a:t> </a:t>
            </a:r>
            <a:r>
              <a:rPr lang="en-US" sz="2000" dirty="0" err="1" smtClean="0"/>
              <a:t>tahes</a:t>
            </a:r>
            <a:r>
              <a:rPr lang="en-US" sz="2000" dirty="0" smtClean="0"/>
              <a:t> </a:t>
            </a:r>
            <a:r>
              <a:rPr lang="en-US" sz="2000" dirty="0" err="1" smtClean="0"/>
              <a:t>piirkonnas</a:t>
            </a:r>
            <a:r>
              <a:rPr lang="en-US" sz="2000" dirty="0" smtClean="0"/>
              <a:t> </a:t>
            </a:r>
            <a:r>
              <a:rPr lang="en-US" sz="2000" dirty="0" err="1" smtClean="0"/>
              <a:t>võib</a:t>
            </a:r>
            <a:r>
              <a:rPr lang="en-US" sz="2000" dirty="0" smtClean="0"/>
              <a:t> </a:t>
            </a:r>
            <a:r>
              <a:rPr lang="en-US" sz="2000" dirty="0" err="1" smtClean="0"/>
              <a:t>iga</a:t>
            </a:r>
            <a:r>
              <a:rPr lang="en-US" sz="2000" dirty="0" smtClean="0"/>
              <a:t> </a:t>
            </a:r>
            <a:r>
              <a:rPr lang="en-US" sz="2000" dirty="0" err="1" smtClean="0"/>
              <a:t>hetk</a:t>
            </a:r>
            <a:r>
              <a:rPr lang="en-US" sz="2000" dirty="0" smtClean="0"/>
              <a:t> </a:t>
            </a:r>
            <a:r>
              <a:rPr lang="en-US" sz="2000" dirty="0" err="1" smtClean="0"/>
              <a:t>lahvatada</a:t>
            </a:r>
            <a:r>
              <a:rPr lang="en-US" sz="2000" dirty="0" smtClean="0"/>
              <a:t> </a:t>
            </a:r>
            <a:r>
              <a:rPr lang="en-US" sz="2000" dirty="0" err="1" smtClean="0"/>
              <a:t>uus</a:t>
            </a:r>
            <a:r>
              <a:rPr lang="en-US" sz="2000" dirty="0" smtClean="0"/>
              <a:t> </a:t>
            </a:r>
            <a:r>
              <a:rPr lang="en-US" sz="2000" dirty="0" err="1" smtClean="0"/>
              <a:t>vägivaldne</a:t>
            </a:r>
            <a:r>
              <a:rPr lang="et-EE" sz="2000" dirty="0" smtClean="0"/>
              <a:t> </a:t>
            </a:r>
            <a:r>
              <a:rPr lang="en-US" sz="2000" dirty="0" err="1" smtClean="0"/>
              <a:t>kokkupõrge</a:t>
            </a:r>
            <a:r>
              <a:rPr lang="en-US" sz="2000" dirty="0" smtClean="0"/>
              <a:t>. </a:t>
            </a:r>
          </a:p>
        </p:txBody>
      </p:sp>
      <p:pic>
        <p:nvPicPr>
          <p:cNvPr id="4100" name="Pilt 3" descr="Pilt:Ongoing conflict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86300"/>
            <a:ext cx="4460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lt 5" descr="http://upload.wikimedia.org/wikipedia/commons/thumb/d/d9/Ongoing_conflicts_around_the_world.svg/550px-Ongoing_conflicts_around_the_world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39608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33375" y="628808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dirty="0"/>
              <a:t>2009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5148064" y="630316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t-EE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542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Picture 4" descr="http://apt46.net/wp-content/upload/arab-spring-ma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" y="2019300"/>
            <a:ext cx="9144000" cy="483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145435"/>
          </a:xfrm>
        </p:spPr>
        <p:txBody>
          <a:bodyPr/>
          <a:lstStyle/>
          <a:p>
            <a:r>
              <a:rPr lang="et-EE" b="1" dirty="0" smtClean="0"/>
              <a:t>Tuneesia</a:t>
            </a:r>
          </a:p>
          <a:p>
            <a:pPr>
              <a:buNone/>
            </a:pPr>
            <a:r>
              <a:rPr lang="et-EE" dirty="0" smtClean="0"/>
              <a:t>	- </a:t>
            </a:r>
            <a:r>
              <a:rPr lang="et-EE" dirty="0" err="1" smtClean="0"/>
              <a:t>Mohamed</a:t>
            </a:r>
            <a:r>
              <a:rPr lang="et-EE" dirty="0" smtClean="0"/>
              <a:t> </a:t>
            </a:r>
            <a:r>
              <a:rPr lang="et-EE" dirty="0" err="1" smtClean="0"/>
              <a:t>Bouazizi</a:t>
            </a:r>
            <a:r>
              <a:rPr lang="et-EE" dirty="0" smtClean="0"/>
              <a:t>:</a:t>
            </a:r>
          </a:p>
          <a:p>
            <a:pPr>
              <a:buNone/>
            </a:pPr>
            <a:r>
              <a:rPr lang="et-EE" dirty="0" smtClean="0"/>
              <a:t>	  turukaupmees, </a:t>
            </a:r>
          </a:p>
          <a:p>
            <a:pPr>
              <a:buNone/>
            </a:pPr>
            <a:r>
              <a:rPr lang="et-EE" dirty="0" smtClean="0"/>
              <a:t>	  protest võimude vastu</a:t>
            </a:r>
          </a:p>
          <a:p>
            <a:pPr>
              <a:buNone/>
            </a:pPr>
            <a:r>
              <a:rPr lang="et-EE" dirty="0" smtClean="0"/>
              <a:t>	  &gt; vallandus avalik pahameel</a:t>
            </a:r>
          </a:p>
          <a:p>
            <a:pPr>
              <a:buNone/>
            </a:pPr>
            <a:r>
              <a:rPr lang="et-EE" dirty="0" smtClean="0"/>
              <a:t>	  &gt; president Ben </a:t>
            </a:r>
            <a:r>
              <a:rPr lang="et-EE" dirty="0" err="1" smtClean="0"/>
              <a:t>Ali</a:t>
            </a:r>
            <a:r>
              <a:rPr lang="et-EE" dirty="0" smtClean="0"/>
              <a:t> loobus võimust (1987-2011) </a:t>
            </a:r>
            <a:br>
              <a:rPr lang="et-EE" dirty="0" smtClean="0"/>
            </a:br>
            <a:endParaRPr lang="et-EE" dirty="0"/>
          </a:p>
        </p:txBody>
      </p:sp>
      <p:pic>
        <p:nvPicPr>
          <p:cNvPr id="1026" name="Pil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472804" cy="339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lt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06421"/>
            <a:ext cx="3153792" cy="23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s4.mm.bing.net/th?id=I.4725413992597207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50685"/>
            <a:ext cx="346562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t-EE" b="1" dirty="0" smtClean="0"/>
              <a:t>Egiptus</a:t>
            </a:r>
          </a:p>
          <a:p>
            <a:pPr>
              <a:buNone/>
            </a:pPr>
            <a:r>
              <a:rPr lang="et-EE" dirty="0" smtClean="0"/>
              <a:t>	- </a:t>
            </a:r>
            <a:r>
              <a:rPr lang="et-EE" dirty="0" err="1" smtClean="0"/>
              <a:t>Hosni</a:t>
            </a:r>
            <a:r>
              <a:rPr lang="et-EE" dirty="0" smtClean="0"/>
              <a:t> </a:t>
            </a:r>
            <a:r>
              <a:rPr lang="et-EE" dirty="0" err="1" smtClean="0"/>
              <a:t>Mubarak</a:t>
            </a:r>
            <a:r>
              <a:rPr lang="et-EE" dirty="0" smtClean="0"/>
              <a:t> (1981-2011)</a:t>
            </a:r>
          </a:p>
          <a:p>
            <a:pPr>
              <a:buNone/>
            </a:pPr>
            <a:r>
              <a:rPr lang="et-EE" dirty="0" smtClean="0"/>
              <a:t>	- Tuneesia eeskujul</a:t>
            </a:r>
          </a:p>
          <a:p>
            <a:pPr>
              <a:buNone/>
            </a:pPr>
            <a:r>
              <a:rPr lang="et-EE" dirty="0" smtClean="0"/>
              <a:t>      rahutused režiimi vastu</a:t>
            </a:r>
          </a:p>
          <a:p>
            <a:pPr>
              <a:buNone/>
            </a:pPr>
            <a:r>
              <a:rPr lang="et-EE" dirty="0" smtClean="0"/>
              <a:t>	- mõju turismile siiani tunda</a:t>
            </a:r>
            <a:endParaRPr lang="et-EE" dirty="0"/>
          </a:p>
        </p:txBody>
      </p:sp>
      <p:pic>
        <p:nvPicPr>
          <p:cNvPr id="4" name="Picture 5" descr="shamlou20110204164858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4437112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osni_mubarak_pharao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4509"/>
            <a:ext cx="2736304" cy="378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ts2.mm.bing.net/th?id=I.4993162250879721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120"/>
            <a:ext cx="2857500" cy="2009776"/>
          </a:xfrm>
          <a:prstGeom prst="rect">
            <a:avLst/>
          </a:prstGeom>
          <a:noFill/>
        </p:spPr>
      </p:pic>
      <p:pic>
        <p:nvPicPr>
          <p:cNvPr id="12" name="Picture 8" descr="http://www.abc.net.au/news/image/4048934-16x9-700x3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3288609" cy="185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4" descr="http://meridianinteractive.com/isi/blog/charts/arab-spring-touri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75012"/>
            <a:ext cx="6403732" cy="4182988"/>
          </a:xfrm>
          <a:prstGeom prst="rect">
            <a:avLst/>
          </a:prstGeom>
          <a:noFill/>
        </p:spPr>
      </p:pic>
      <p:pic>
        <p:nvPicPr>
          <p:cNvPr id="5" name="Picture 6" descr="http://www.tourism-review.com/temp/page_detail_zoom_3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295873" cy="2411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t-EE" b="1" dirty="0" smtClean="0"/>
              <a:t>Liibüa</a:t>
            </a:r>
          </a:p>
          <a:p>
            <a:pPr>
              <a:buNone/>
            </a:pPr>
            <a:r>
              <a:rPr lang="et-EE" dirty="0" smtClean="0"/>
              <a:t>	- </a:t>
            </a:r>
            <a:r>
              <a:rPr lang="et-EE" dirty="0" err="1" smtClean="0"/>
              <a:t>Muammar</a:t>
            </a:r>
            <a:r>
              <a:rPr lang="et-EE" dirty="0" smtClean="0"/>
              <a:t> </a:t>
            </a:r>
            <a:r>
              <a:rPr lang="et-EE" dirty="0" err="1" smtClean="0"/>
              <a:t>Gadaffi</a:t>
            </a:r>
            <a:r>
              <a:rPr lang="et-EE" dirty="0" smtClean="0"/>
              <a:t> </a:t>
            </a:r>
          </a:p>
          <a:p>
            <a:pPr>
              <a:buNone/>
            </a:pPr>
            <a:r>
              <a:rPr lang="et-EE" dirty="0" smtClean="0"/>
              <a:t>      (1969-2011)</a:t>
            </a:r>
          </a:p>
          <a:p>
            <a:pPr>
              <a:buNone/>
            </a:pPr>
            <a:r>
              <a:rPr lang="et-EE" dirty="0" smtClean="0"/>
              <a:t>	- nn roheline raamat</a:t>
            </a:r>
          </a:p>
          <a:p>
            <a:pPr>
              <a:buNone/>
            </a:pPr>
            <a:r>
              <a:rPr lang="et-EE" dirty="0" smtClean="0"/>
              <a:t>	</a:t>
            </a:r>
            <a:endParaRPr lang="et-EE" dirty="0"/>
          </a:p>
        </p:txBody>
      </p:sp>
      <p:pic>
        <p:nvPicPr>
          <p:cNvPr id="4" name="Picture 2" descr="File:Flag of Liby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09120"/>
            <a:ext cx="4019600" cy="2009800"/>
          </a:xfrm>
          <a:prstGeom prst="rect">
            <a:avLst/>
          </a:prstGeom>
          <a:noFill/>
        </p:spPr>
      </p:pic>
      <p:pic>
        <p:nvPicPr>
          <p:cNvPr id="5" name="Picture 4" descr="Muammar-Gadda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189644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uammar_al-Gaddaf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84784"/>
            <a:ext cx="1933720" cy="290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ts1.mm.bing.net/th?id=I.5009573308661760&amp;pid=1.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356992"/>
            <a:ext cx="4032448" cy="320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dirty="0" smtClean="0"/>
              <a:t>Liibüa – </a:t>
            </a:r>
            <a:r>
              <a:rPr lang="et-EE" dirty="0" err="1" smtClean="0"/>
              <a:t>Muammar</a:t>
            </a:r>
            <a:r>
              <a:rPr lang="et-EE" dirty="0" smtClean="0"/>
              <a:t> </a:t>
            </a:r>
            <a:r>
              <a:rPr lang="et-EE" dirty="0" err="1" smtClean="0"/>
              <a:t>al-Gadaffi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t-EE" dirty="0" smtClean="0"/>
          </a:p>
        </p:txBody>
      </p:sp>
      <p:pic>
        <p:nvPicPr>
          <p:cNvPr id="9" name="Picture 2" descr="http://bloomfieldreport.com/wp-content/uploads/2011/10/QADDAFI-GREETS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093944" cy="3065910"/>
          </a:xfrm>
          <a:prstGeom prst="rect">
            <a:avLst/>
          </a:prstGeom>
          <a:noFill/>
        </p:spPr>
      </p:pic>
      <p:pic>
        <p:nvPicPr>
          <p:cNvPr id="10" name="Picture 4" descr="http://ts4.mm.bing.net/th?id=I.4803479304930175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5562"/>
            <a:ext cx="3888432" cy="2916324"/>
          </a:xfrm>
          <a:prstGeom prst="rect">
            <a:avLst/>
          </a:prstGeom>
          <a:noFill/>
        </p:spPr>
      </p:pic>
      <p:pic>
        <p:nvPicPr>
          <p:cNvPr id="11" name="Picture 7" descr="http://ts1.mm.bing.net/th?id=I.4760868939433164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864391" cy="3039989"/>
          </a:xfrm>
          <a:prstGeom prst="rect">
            <a:avLst/>
          </a:prstGeom>
          <a:noFill/>
        </p:spPr>
      </p:pic>
      <p:pic>
        <p:nvPicPr>
          <p:cNvPr id="13" name="Picture 11" descr="http://www.hausa.rfi.fr/sites/hausa.filesrfi/dynimagecache/0/2/468/350/344/257/sites/images.rfi.fr/files/aef_image/sarkozy%20and%20qaddafi%20in%20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476672"/>
            <a:ext cx="3854905" cy="2879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smtClean="0">
                <a:solidFill>
                  <a:srgbClr val="00B0F0"/>
                </a:solidFill>
              </a:rPr>
              <a:t>Genotsiid 20. sajandil</a:t>
            </a:r>
            <a:endParaRPr lang="en-US" b="1" smtClean="0">
              <a:solidFill>
                <a:srgbClr val="00B0F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4721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t-EE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defRPr/>
            </a:pPr>
            <a:r>
              <a:rPr lang="et-E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genotsiid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et-E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genos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(kr ‘rass’) + </a:t>
            </a:r>
            <a:r>
              <a:rPr lang="et-E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cide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t-EE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ld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‘tapmine’)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termini autor: poolakas </a:t>
            </a:r>
            <a:r>
              <a:rPr lang="et-EE" sz="2400" dirty="0" err="1" smtClean="0"/>
              <a:t>Raphael</a:t>
            </a:r>
            <a:r>
              <a:rPr lang="et-EE" sz="2400" dirty="0" smtClean="0"/>
              <a:t> </a:t>
            </a:r>
            <a:r>
              <a:rPr lang="et-EE" sz="2400" dirty="0" err="1" smtClean="0"/>
              <a:t>Lemkin</a:t>
            </a:r>
            <a:r>
              <a:rPr lang="et-EE" sz="2400" dirty="0" smtClean="0"/>
              <a:t>, 1941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tegu, mille eesmärk on rahvusliku, etnilise, rassilise või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t-E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usulise ühenduse osaline või täielik ettekavatsetud hävitamine</a:t>
            </a:r>
          </a:p>
          <a:p>
            <a:pPr eaLnBrk="1" hangingPunct="1">
              <a:defRPr/>
            </a:pPr>
            <a:r>
              <a:rPr lang="et-EE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näiteid 20. sajandist</a:t>
            </a:r>
            <a:r>
              <a:rPr lang="et-EE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Ukraina näljahäda e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holodomor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(1932-1933)   	7 000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holokaust (1938-1945)		 		6 000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Pothi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režiim Kambodžas (1975-1979) 	2 000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genotsiid Armeenias (1915-1918) 		1 500 000 </a:t>
            </a: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Rwanda (19</a:t>
            </a:r>
            <a:r>
              <a:rPr lang="et-E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4) 					1 000 </a:t>
            </a:r>
            <a:r>
              <a:rPr lang="et-E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</a:t>
            </a:r>
            <a:endParaRPr lang="et-E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- Bosnia-Hertsegovina (19</a:t>
            </a:r>
            <a:r>
              <a:rPr lang="et-E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2-19</a:t>
            </a:r>
            <a:r>
              <a:rPr lang="et-E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t-EE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5) 		   200 000</a:t>
            </a:r>
          </a:p>
          <a:p>
            <a:pPr eaLnBrk="1" hangingPunct="1">
              <a:buFontTx/>
              <a:buNone/>
              <a:defRPr/>
            </a:pPr>
            <a:endParaRPr lang="et-EE" sz="2800" dirty="0" smtClean="0"/>
          </a:p>
          <a:p>
            <a:pPr eaLnBrk="1" hangingPunct="1">
              <a:buFontTx/>
              <a:buNone/>
              <a:defRPr/>
            </a:pPr>
            <a:endParaRPr lang="et-EE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l_fi" descr="Heaps%20of%20glasses%20taken%20from%20gassed%20inmates%20at%20Auschwi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627"/>
            <a:ext cx="20224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u="sng" smtClean="0">
                <a:solidFill>
                  <a:srgbClr val="00B0F0"/>
                </a:solidFill>
              </a:rPr>
              <a:t>2. Näiteid Euroopast</a:t>
            </a:r>
          </a:p>
        </p:txBody>
      </p:sp>
      <p:sp>
        <p:nvSpPr>
          <p:cNvPr id="6147" name="Sisu kohatäide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t-EE" b="1" dirty="0" smtClean="0"/>
              <a:t>mis mõisteid võiksime kasutada?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</a:t>
            </a:r>
            <a:r>
              <a:rPr lang="et-EE" sz="2800" u="sng" dirty="0" smtClean="0"/>
              <a:t>konflikt</a:t>
            </a:r>
            <a:r>
              <a:rPr lang="et-EE" sz="2800" dirty="0" smtClean="0"/>
              <a:t> (lad </a:t>
            </a:r>
            <a:r>
              <a:rPr lang="et-EE" sz="2800" i="1" dirty="0" err="1" smtClean="0"/>
              <a:t>conflictus</a:t>
            </a:r>
            <a:r>
              <a:rPr lang="et-EE" sz="2800" dirty="0" smtClean="0"/>
              <a:t>): huvide, vajaduste või 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  väärtushinnangute kokkupõrge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</a:t>
            </a:r>
            <a:r>
              <a:rPr lang="et-EE" sz="2800" u="sng" dirty="0" smtClean="0"/>
              <a:t>sõda</a:t>
            </a:r>
            <a:r>
              <a:rPr lang="et-EE" sz="2800" dirty="0" smtClean="0"/>
              <a:t>: riikide, rahvaste või muude rühmitiste    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       vaheline relvastatud võitlus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</a:t>
            </a:r>
            <a:r>
              <a:rPr lang="et-EE" sz="2800" u="sng" dirty="0" smtClean="0"/>
              <a:t>pingekolle</a:t>
            </a:r>
            <a:r>
              <a:rPr lang="et-EE" sz="2800" dirty="0" smtClean="0"/>
              <a:t>: pingeolukord, mille põhjuseks on riikide- või 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/>
              <a:t> </a:t>
            </a:r>
            <a:r>
              <a:rPr lang="et-EE" sz="2800" dirty="0" smtClean="0"/>
              <a:t>      rahvusvaheline, usuline või mõni muu tüli, mis võib 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/>
              <a:t> </a:t>
            </a:r>
            <a:r>
              <a:rPr lang="et-EE" sz="2800" dirty="0" smtClean="0"/>
              <a:t>      põhjustada sõja puhkemise </a:t>
            </a:r>
            <a:endParaRPr lang="et-EE" sz="2800" dirty="0" smtClean="0">
              <a:solidFill>
                <a:srgbClr val="FF0000"/>
              </a:solidFill>
            </a:endParaRPr>
          </a:p>
          <a:p>
            <a:pPr eaLnBrk="1" hangingPunct="1"/>
            <a:endParaRPr lang="et-EE" b="1" dirty="0" smtClean="0"/>
          </a:p>
          <a:p>
            <a:pPr eaLnBrk="1" hangingPunct="1"/>
            <a:r>
              <a:rPr lang="et-EE" b="1" dirty="0" smtClean="0"/>
              <a:t>taust üldjuhul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ajaloolised sündmused</a:t>
            </a:r>
          </a:p>
          <a:p>
            <a:pPr eaLnBrk="1" hangingPunct="1">
              <a:buFont typeface="Arial" charset="0"/>
              <a:buNone/>
            </a:pPr>
            <a:r>
              <a:rPr lang="et-EE" sz="2800" dirty="0" smtClean="0"/>
              <a:t>	- viimasel ajal kujunenud suured rahvusgrupid</a:t>
            </a:r>
          </a:p>
          <a:p>
            <a:pPr eaLnBrk="1" hangingPunct="1">
              <a:buFont typeface="Arial" charset="0"/>
              <a:buNone/>
            </a:pPr>
            <a:endParaRPr lang="et-EE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55297" name="il_fi" descr="http://sfcg.files.wordpress.com/2009/09/conflict.jpg?w=600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399928" cy="171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8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t-EE" b="1" smtClean="0"/>
              <a:t>nt Küpros</a:t>
            </a:r>
            <a:endParaRPr lang="en-US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8686800" cy="43195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t-EE" dirty="0" smtClean="0"/>
              <a:t>	</a:t>
            </a:r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sz="1800" dirty="0" smtClean="0"/>
          </a:p>
          <a:p>
            <a:pPr eaLnBrk="1" hangingPunct="1">
              <a:buFontTx/>
              <a:buNone/>
            </a:pPr>
            <a:endParaRPr lang="et-EE" sz="1800" dirty="0" smtClean="0"/>
          </a:p>
          <a:p>
            <a:pPr eaLnBrk="1" hangingPunct="1">
              <a:buFontTx/>
              <a:buNone/>
            </a:pPr>
            <a:r>
              <a:rPr lang="et-EE" sz="1800" dirty="0" smtClean="0"/>
              <a:t>pindala:</a:t>
            </a:r>
            <a:r>
              <a:rPr lang="et-EE" sz="2800" dirty="0" smtClean="0"/>
              <a:t> </a:t>
            </a:r>
            <a:r>
              <a:rPr lang="en-US" sz="2800" dirty="0" smtClean="0"/>
              <a:t>9251 km², </a:t>
            </a:r>
            <a:r>
              <a:rPr lang="en-US" sz="1800" i="1" dirty="0" smtClean="0"/>
              <a:t>de facto</a:t>
            </a:r>
            <a:r>
              <a:rPr lang="en-US" sz="2800" dirty="0" smtClean="0"/>
              <a:t> 5364 km²</a:t>
            </a:r>
            <a:endParaRPr lang="et-EE" sz="2800" dirty="0" smtClean="0"/>
          </a:p>
          <a:p>
            <a:pPr eaLnBrk="1" hangingPunct="1">
              <a:buFontTx/>
              <a:buNone/>
            </a:pPr>
            <a:r>
              <a:rPr lang="et-EE" sz="1800" dirty="0" smtClean="0"/>
              <a:t>elanikke:</a:t>
            </a:r>
            <a:r>
              <a:rPr lang="et-EE" sz="2800" dirty="0" smtClean="0"/>
              <a:t> 800 000,</a:t>
            </a:r>
          </a:p>
          <a:p>
            <a:pPr eaLnBrk="1" hangingPunct="1">
              <a:buFontTx/>
              <a:buNone/>
            </a:pPr>
            <a:r>
              <a:rPr lang="et-EE" sz="2800" dirty="0" smtClean="0"/>
              <a:t>neist ca 18% türklased</a:t>
            </a:r>
          </a:p>
          <a:p>
            <a:pPr eaLnBrk="1" hangingPunct="1">
              <a:buFontTx/>
              <a:buNone/>
            </a:pPr>
            <a:r>
              <a:rPr lang="et-EE" sz="2800" dirty="0" smtClean="0"/>
              <a:t>Küprose Vabariik + Põhja-Küprose Türgi Vabariik</a:t>
            </a:r>
          </a:p>
        </p:txBody>
      </p:sp>
      <p:pic>
        <p:nvPicPr>
          <p:cNvPr id="7172" name="Picture 5" descr="LocationCyp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6" y="1233959"/>
            <a:ext cx="428466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General_Cyprus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140968"/>
            <a:ext cx="42592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Image of Northern Cyprus (unrecognized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88913"/>
            <a:ext cx="19796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7" descr="CYPR0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2124075" cy="128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9" descr="http://upload.wikimedia.org/wikipedia/commons/2/22/Territorial_changes_of_the_Ottoman_Empire_16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800"/>
            <a:ext cx="395446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4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lt 22" descr="Pilt:Cyprus districts 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552728" cy="398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lt 16" descr="Pilt:Coat of arms of Cypru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2515949" cy="22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lt 19" descr="Pilt:Coat of arms of the Turkish Republic of Northern Cyprus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221088"/>
            <a:ext cx="2209087" cy="23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4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dirty="0" smtClean="0"/>
              <a:t>nt Hispaanias baskid </a:t>
            </a:r>
            <a:r>
              <a:rPr lang="et-EE" i="1" dirty="0" smtClean="0"/>
              <a:t>(</a:t>
            </a:r>
            <a:r>
              <a:rPr lang="et-EE" i="1" dirty="0" err="1" smtClean="0"/>
              <a:t>Euskaldunak</a:t>
            </a:r>
            <a:r>
              <a:rPr lang="et-EE" i="1" dirty="0" smtClean="0"/>
              <a:t>)</a:t>
            </a:r>
            <a:endParaRPr lang="en-US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pPr eaLnBrk="1" hangingPunct="1">
              <a:buFontTx/>
              <a:buNone/>
            </a:pPr>
            <a:endParaRPr lang="et-EE" dirty="0" smtClean="0"/>
          </a:p>
          <a:p>
            <a:r>
              <a:rPr lang="et-EE" dirty="0" smtClean="0"/>
              <a:t>ca 2 miljonit baski, ala ca 20 000</a:t>
            </a:r>
            <a:r>
              <a:rPr lang="en-US" dirty="0" smtClean="0"/>
              <a:t> km² </a:t>
            </a:r>
            <a:endParaRPr lang="et-EE" dirty="0" smtClean="0"/>
          </a:p>
          <a:p>
            <a:r>
              <a:rPr lang="et-EE" dirty="0" smtClean="0"/>
              <a:t>rühmitus ETA ehk “Baskimaa ja Vabadus” </a:t>
            </a:r>
          </a:p>
          <a:p>
            <a:pPr eaLnBrk="1" hangingPunct="1"/>
            <a:r>
              <a:rPr lang="et-EE" dirty="0" smtClean="0"/>
              <a:t>jaanuaris 2011 kuulutas ETA alalise relvarahu</a:t>
            </a:r>
            <a:endParaRPr lang="en-US" dirty="0" smtClean="0"/>
          </a:p>
        </p:txBody>
      </p:sp>
      <p:pic>
        <p:nvPicPr>
          <p:cNvPr id="8196" name="Picture 5" descr="Basque_Country_location_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8244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Basque_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557338"/>
            <a:ext cx="3387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434</Words>
  <Application>Microsoft Office PowerPoint</Application>
  <PresentationFormat>Ekraaniseanss (4:3)</PresentationFormat>
  <Paragraphs>199</Paragraphs>
  <Slides>45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45</vt:i4>
      </vt:variant>
    </vt:vector>
  </HeadingPairs>
  <TitlesOfParts>
    <vt:vector size="46" baseType="lpstr">
      <vt:lpstr>Tarkvarakomplekti Office kujundus</vt:lpstr>
      <vt:lpstr>AJ2: Ajaloo temaatiline kursus</vt:lpstr>
      <vt:lpstr>PowerPointi esitlus</vt:lpstr>
      <vt:lpstr>1. Tänapäeva rahutu maailm</vt:lpstr>
      <vt:lpstr>Maailmas oli vähem sõdu kui mullu   Postimees, 15.12.2009</vt:lpstr>
      <vt:lpstr>Genotsiid 20. sajandil</vt:lpstr>
      <vt:lpstr>2. Näiteid Euroopast</vt:lpstr>
      <vt:lpstr>nt Küpros</vt:lpstr>
      <vt:lpstr>PowerPointi esitlus</vt:lpstr>
      <vt:lpstr>nt Hispaanias baskid (Euskaldunak)</vt:lpstr>
      <vt:lpstr>nt Hispaanias katalaanid</vt:lpstr>
      <vt:lpstr>nt Inglismaa</vt:lpstr>
      <vt:lpstr>nt Inglismaa rahutused 2011</vt:lpstr>
      <vt:lpstr>islami usu levik             Türgi impeerium</vt:lpstr>
      <vt:lpstr>nt Jugoslaavia lagunemine  </vt:lpstr>
      <vt:lpstr>PowerPointi esitlus</vt:lpstr>
      <vt:lpstr>katoliiklus / islami usk / õigeusk horvaadid / bosnialased / serblased</vt:lpstr>
      <vt:lpstr>Srebrenica</vt:lpstr>
      <vt:lpstr>Sarajevo piiramine 1992-1996 hukkunuid ca 11 000</vt:lpstr>
      <vt:lpstr>Sarajevo</vt:lpstr>
      <vt:lpstr>PowerPointi esitlus</vt:lpstr>
      <vt:lpstr>Kosovo põgenikud</vt:lpstr>
      <vt:lpstr>Slobodan Milosevic</vt:lpstr>
      <vt:lpstr>Kosovo 2008 - ala ca 11 000 km² - elanikke ca 1,7 miljonit   sh albaanlasi 92%        serblasi        5%   (pärast 1999. a. lahkus palju serblasi) - iseseisvust tunnustab alla 100 riigi</vt:lpstr>
      <vt:lpstr>PowerPointi esitlus</vt:lpstr>
      <vt:lpstr>3. Näiteid Aafrikast ja Aasiast</vt:lpstr>
      <vt:lpstr>Rwanda - rahvaarv: 11 miljonit - pindala: 26 338 km²  http://www.facebook.com/paul.rusesabagina.1 </vt:lpstr>
      <vt:lpstr>PowerPointi esitlus</vt:lpstr>
      <vt:lpstr>PowerPointi esitlus</vt:lpstr>
      <vt:lpstr>PowerPointi esitlus</vt:lpstr>
      <vt:lpstr>Kim Il Sung http://www.youtube.com/watch?v=gHM5qTpKQUo&amp;feature=related </vt:lpstr>
      <vt:lpstr>Kim Il Sung &gt; Kim Jong Il &gt; Kim Jong Un</vt:lpstr>
      <vt:lpstr>PowerPointi esitlus</vt:lpstr>
      <vt:lpstr>Taevase Rahu väljak, 1989 </vt:lpstr>
      <vt:lpstr>http://wn.com/Tank_Man#/videos </vt:lpstr>
      <vt:lpstr>PowerPointi esitlus</vt:lpstr>
      <vt:lpstr>PowerPointi esitlus</vt:lpstr>
      <vt:lpstr>PowerPointi esitlus</vt:lpstr>
      <vt:lpstr>1. Araabia kevad</vt:lpstr>
      <vt:lpstr>http://edition.cnn.com/SPECIALS/world/arab-unrest/index.html </vt:lpstr>
      <vt:lpstr>PowerPointi esitlus</vt:lpstr>
      <vt:lpstr>PowerPointi esitlus</vt:lpstr>
      <vt:lpstr>PowerPointi esitlus</vt:lpstr>
      <vt:lpstr>PowerPointi esitlus</vt:lpstr>
      <vt:lpstr>PowerPointi esitlus</vt:lpstr>
      <vt:lpstr>Liibüa – Muammar al-Gadaffi</vt:lpstr>
    </vt:vector>
  </TitlesOfParts>
  <Company>Hugo Treffneri Gümnaasium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AJ2: Ajaloo temaatiline kursus</dc:title>
  <dc:creator>opetaja</dc:creator>
  <cp:lastModifiedBy>opetaja</cp:lastModifiedBy>
  <cp:revision>16</cp:revision>
  <dcterms:created xsi:type="dcterms:W3CDTF">2012-11-07T16:17:04Z</dcterms:created>
  <dcterms:modified xsi:type="dcterms:W3CDTF">2014-02-10T16:35:51Z</dcterms:modified>
</cp:coreProperties>
</file>