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6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E33AC-46ED-4BB0-9E8B-E50FB4CEF556}" type="datetimeFigureOut">
              <a:rPr lang="et-EE" smtClean="0"/>
              <a:t>14.01.2015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72B4-8527-4B60-8213-7A8C7297B07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E33AC-46ED-4BB0-9E8B-E50FB4CEF556}" type="datetimeFigureOut">
              <a:rPr lang="et-EE" smtClean="0"/>
              <a:t>14.01.2015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72B4-8527-4B60-8213-7A8C7297B07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E33AC-46ED-4BB0-9E8B-E50FB4CEF556}" type="datetimeFigureOut">
              <a:rPr lang="et-EE" smtClean="0"/>
              <a:t>14.01.2015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72B4-8527-4B60-8213-7A8C7297B07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E33AC-46ED-4BB0-9E8B-E50FB4CEF556}" type="datetimeFigureOut">
              <a:rPr lang="et-EE" smtClean="0"/>
              <a:t>14.01.2015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72B4-8527-4B60-8213-7A8C7297B07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E33AC-46ED-4BB0-9E8B-E50FB4CEF556}" type="datetimeFigureOut">
              <a:rPr lang="et-EE" smtClean="0"/>
              <a:t>14.01.2015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72B4-8527-4B60-8213-7A8C7297B07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E33AC-46ED-4BB0-9E8B-E50FB4CEF556}" type="datetimeFigureOut">
              <a:rPr lang="et-EE" smtClean="0"/>
              <a:t>14.01.2015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72B4-8527-4B60-8213-7A8C7297B07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E33AC-46ED-4BB0-9E8B-E50FB4CEF556}" type="datetimeFigureOut">
              <a:rPr lang="et-EE" smtClean="0"/>
              <a:t>14.01.2015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72B4-8527-4B60-8213-7A8C7297B07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E33AC-46ED-4BB0-9E8B-E50FB4CEF556}" type="datetimeFigureOut">
              <a:rPr lang="et-EE" smtClean="0"/>
              <a:t>14.01.2015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72B4-8527-4B60-8213-7A8C7297B07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E33AC-46ED-4BB0-9E8B-E50FB4CEF556}" type="datetimeFigureOut">
              <a:rPr lang="et-EE" smtClean="0"/>
              <a:t>14.01.2015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72B4-8527-4B60-8213-7A8C7297B07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E33AC-46ED-4BB0-9E8B-E50FB4CEF556}" type="datetimeFigureOut">
              <a:rPr lang="et-EE" smtClean="0"/>
              <a:t>14.01.2015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72B4-8527-4B60-8213-7A8C7297B07E}" type="slidenum">
              <a:rPr lang="et-EE" smtClean="0"/>
              <a:t>‹#›</a:t>
            </a:fld>
            <a:endParaRPr lang="et-E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E33AC-46ED-4BB0-9E8B-E50FB4CEF556}" type="datetimeFigureOut">
              <a:rPr lang="et-EE" smtClean="0"/>
              <a:t>14.01.2015</a:t>
            </a:fld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3672B4-8527-4B60-8213-7A8C7297B07E}" type="slidenum">
              <a:rPr lang="et-EE" smtClean="0"/>
              <a:t>‹#›</a:t>
            </a:fld>
            <a:endParaRPr lang="et-E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43672B4-8527-4B60-8213-7A8C7297B07E}" type="slidenum">
              <a:rPr lang="et-EE" smtClean="0"/>
              <a:t>‹#›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DAE33AC-46ED-4BB0-9E8B-E50FB4CEF556}" type="datetimeFigureOut">
              <a:rPr lang="et-EE" smtClean="0"/>
              <a:t>14.01.2015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Euroopa Liit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9285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Euroopa Komisjon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94920" cy="4800600"/>
          </a:xfrm>
        </p:spPr>
        <p:txBody>
          <a:bodyPr>
            <a:normAutofit fontScale="92500" lnSpcReduction="20000"/>
          </a:bodyPr>
          <a:lstStyle/>
          <a:p>
            <a:r>
              <a:rPr lang="et-EE" sz="2000" b="1" dirty="0" smtClean="0"/>
              <a:t>Täidesaatev – </a:t>
            </a:r>
          </a:p>
          <a:p>
            <a:r>
              <a:rPr lang="et-EE" sz="2000" dirty="0" smtClean="0"/>
              <a:t>Liikmeteks igast esindajariigist üks volinik – 28 </a:t>
            </a:r>
          </a:p>
          <a:p>
            <a:r>
              <a:rPr lang="et-EE" sz="2000" dirty="0" smtClean="0"/>
              <a:t>Andrus Ansip – digitaalse ühisturu asepresident</a:t>
            </a:r>
          </a:p>
          <a:p>
            <a:r>
              <a:rPr lang="et-EE" sz="2000" dirty="0" smtClean="0"/>
              <a:t>Igapäevatöö peadirektoraatides</a:t>
            </a:r>
          </a:p>
          <a:p>
            <a:r>
              <a:rPr lang="et-EE" sz="2000" dirty="0" smtClean="0"/>
              <a:t>Tegutseb Brüsselis</a:t>
            </a:r>
          </a:p>
          <a:p>
            <a:endParaRPr lang="et-EE" sz="2000" dirty="0"/>
          </a:p>
          <a:p>
            <a:r>
              <a:rPr lang="et-EE" sz="2000" smtClean="0"/>
              <a:t>Euroopa </a:t>
            </a:r>
            <a:r>
              <a:rPr lang="et-EE" sz="2000" smtClean="0"/>
              <a:t>Parlamendi</a:t>
            </a:r>
            <a:r>
              <a:rPr lang="et-EE" sz="2000" smtClean="0"/>
              <a:t> </a:t>
            </a:r>
            <a:r>
              <a:rPr lang="et-EE" sz="2000" dirty="0" smtClean="0"/>
              <a:t>mõju komisjonile –</a:t>
            </a:r>
          </a:p>
          <a:p>
            <a:r>
              <a:rPr lang="et-EE" sz="2000" dirty="0" smtClean="0"/>
              <a:t>Presidendi ametisse määramine ja volinike määramine</a:t>
            </a:r>
          </a:p>
          <a:p>
            <a:r>
              <a:rPr lang="et-EE" sz="2000" dirty="0" smtClean="0"/>
              <a:t>Saadab vajadusel komisjoni laiali</a:t>
            </a:r>
          </a:p>
          <a:p>
            <a:endParaRPr lang="et-EE" sz="2000" dirty="0"/>
          </a:p>
          <a:p>
            <a:r>
              <a:rPr lang="et-EE" sz="2000" dirty="0" smtClean="0"/>
              <a:t>Seadusandlik algatusõigus – õigusaktid kodanike kaitseks</a:t>
            </a:r>
          </a:p>
          <a:p>
            <a:r>
              <a:rPr lang="et-EE" sz="2000" dirty="0" smtClean="0"/>
              <a:t>Järelvalve õigusaktide täitmisel</a:t>
            </a:r>
          </a:p>
          <a:p>
            <a:r>
              <a:rPr lang="et-EE" sz="2000" dirty="0" smtClean="0"/>
              <a:t>Eelarve haldamine</a:t>
            </a:r>
          </a:p>
          <a:p>
            <a:r>
              <a:rPr lang="et-EE" sz="2000" dirty="0" smtClean="0"/>
              <a:t>EL esindamine</a:t>
            </a:r>
          </a:p>
          <a:p>
            <a:endParaRPr lang="et-EE" sz="2000" dirty="0" smtClean="0"/>
          </a:p>
          <a:p>
            <a:endParaRPr lang="et-EE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276872"/>
            <a:ext cx="2794000" cy="3759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012160" y="1340768"/>
            <a:ext cx="214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Jean-Claude </a:t>
            </a:r>
            <a:r>
              <a:rPr lang="et-EE" dirty="0" err="1" smtClean="0"/>
              <a:t>Juncker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445851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Euroopa Kohus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554960" cy="4800600"/>
          </a:xfrm>
        </p:spPr>
        <p:txBody>
          <a:bodyPr>
            <a:normAutofit fontScale="92500" lnSpcReduction="10000"/>
          </a:bodyPr>
          <a:lstStyle/>
          <a:p>
            <a:r>
              <a:rPr lang="et-EE" b="1" dirty="0" smtClean="0"/>
              <a:t>Kohtuvõim –</a:t>
            </a:r>
          </a:p>
          <a:p>
            <a:r>
              <a:rPr lang="et-EE" dirty="0" smtClean="0"/>
              <a:t>EL õiguse tõlgendamine ja ühetaoline kohaldamine</a:t>
            </a:r>
          </a:p>
          <a:p>
            <a:r>
              <a:rPr lang="et-EE" dirty="0" smtClean="0"/>
              <a:t>Liikmesriikide valitsuste ja EL institutsioonide vaidluste lahendamine</a:t>
            </a:r>
          </a:p>
          <a:p>
            <a:endParaRPr lang="et-EE" dirty="0"/>
          </a:p>
          <a:p>
            <a:r>
              <a:rPr lang="et-EE" dirty="0" smtClean="0"/>
              <a:t>Tegevus –</a:t>
            </a:r>
          </a:p>
          <a:p>
            <a:r>
              <a:rPr lang="et-EE" dirty="0" smtClean="0"/>
              <a:t>Õiguse tõlgendamine</a:t>
            </a:r>
          </a:p>
          <a:p>
            <a:r>
              <a:rPr lang="et-EE" dirty="0" smtClean="0"/>
              <a:t>Õiguse kohaldamata jätmine</a:t>
            </a:r>
          </a:p>
          <a:p>
            <a:r>
              <a:rPr lang="et-EE" dirty="0" smtClean="0"/>
              <a:t>EL aluslepingute ja põhiõiguste rikkumine</a:t>
            </a:r>
          </a:p>
          <a:p>
            <a:r>
              <a:rPr lang="et-EE" dirty="0" smtClean="0"/>
              <a:t>Nõutavate otsuste vastuvõtmata jätmine</a:t>
            </a:r>
          </a:p>
          <a:p>
            <a:r>
              <a:rPr lang="et-EE" dirty="0" smtClean="0"/>
              <a:t>Kaebuste lahendamine üksikisikute, ettevõtete või organisatisooonide poolt, mis on suunatud EL suunas</a:t>
            </a:r>
            <a:endParaRPr lang="et-E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7232" y="1196752"/>
            <a:ext cx="2556880" cy="316835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28184" y="450912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Küllike Jürimäe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578852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28 liikmesriiki</a:t>
            </a:r>
            <a:endParaRPr lang="et-EE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628800"/>
            <a:ext cx="4752528" cy="3168352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3040" y="2100775"/>
            <a:ext cx="2417440" cy="153275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220072" y="2492896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4400" dirty="0" smtClean="0"/>
              <a:t>+</a:t>
            </a:r>
            <a:endParaRPr lang="et-EE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5013176"/>
            <a:ext cx="7776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600" dirty="0" smtClean="0"/>
              <a:t>Belgia (Brüssel), Prantsusmaa (Pariis), Itaalia (Rooma), Luksemburg (</a:t>
            </a:r>
            <a:r>
              <a:rPr lang="et-EE" sz="1600" dirty="0" err="1" smtClean="0"/>
              <a:t>Luksemburg</a:t>
            </a:r>
            <a:r>
              <a:rPr lang="et-EE" sz="1600" dirty="0" smtClean="0"/>
              <a:t>), Holland (Amsterdam), Saksamaa (Berliin), Taani (Kopenhaagen), Iirimaa (Dublin), Suurbritannia (London), Kreeka (Ateena), Portugal (Lissabon), Hispaania (Madrid), Soome (Helsinki), Austria (Viin), Rootsi (Stockholm), Eesti (Tallinn), Läti (Riia), Leedu (Vilnius), Malta (</a:t>
            </a:r>
            <a:r>
              <a:rPr lang="et-EE" sz="1600" dirty="0" err="1" smtClean="0"/>
              <a:t>Valletta</a:t>
            </a:r>
            <a:r>
              <a:rPr lang="et-EE" sz="1600" dirty="0" smtClean="0"/>
              <a:t>), Poola (Varssavi), Slovakkia </a:t>
            </a:r>
            <a:r>
              <a:rPr lang="et-EE" sz="1600" smtClean="0"/>
              <a:t>(Bratislava), </a:t>
            </a:r>
            <a:r>
              <a:rPr lang="et-EE" sz="1600" dirty="0" smtClean="0"/>
              <a:t>Sloveenia </a:t>
            </a:r>
            <a:r>
              <a:rPr lang="et-EE" sz="1600" smtClean="0"/>
              <a:t>(Ljubljana), </a:t>
            </a:r>
            <a:r>
              <a:rPr lang="et-EE" sz="1600" dirty="0" smtClean="0"/>
              <a:t>Tšehhi (Praha), Ungari (Budapest), Küpros (Nikosia), Bulgaaria (Sofia), Rumeenia </a:t>
            </a:r>
            <a:r>
              <a:rPr lang="et-EE" sz="1600" smtClean="0"/>
              <a:t>(Bukarest), </a:t>
            </a:r>
            <a:r>
              <a:rPr lang="et-EE" sz="1600" dirty="0" smtClean="0"/>
              <a:t>Horvaatia </a:t>
            </a:r>
            <a:r>
              <a:rPr lang="et-EE" sz="1600" smtClean="0"/>
              <a:t>(Zagreb)</a:t>
            </a:r>
            <a:endParaRPr lang="et-EE" sz="1600" dirty="0"/>
          </a:p>
        </p:txBody>
      </p:sp>
    </p:spTree>
    <p:extLst>
      <p:ext uri="{BB962C8B-B14F-4D97-AF65-F5344CB8AC3E}">
        <p14:creationId xmlns:p14="http://schemas.microsoft.com/office/powerpoint/2010/main" val="38189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4400" dirty="0" smtClean="0"/>
              <a:t>Euroopa Söe- ja Teraseühendus</a:t>
            </a:r>
            <a:endParaRPr lang="et-EE" sz="440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Eksisteeris iseseisvana 1952 – 1967</a:t>
            </a:r>
          </a:p>
          <a:p>
            <a:endParaRPr lang="et-EE" dirty="0"/>
          </a:p>
          <a:p>
            <a:r>
              <a:rPr lang="et-EE" dirty="0" smtClean="0"/>
              <a:t>Euroopa Ühendus</a:t>
            </a:r>
            <a:endParaRPr lang="et-EE" dirty="0"/>
          </a:p>
        </p:txBody>
      </p:sp>
      <p:pic>
        <p:nvPicPr>
          <p:cNvPr id="4" name="Pil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315712"/>
            <a:ext cx="3883437" cy="4293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41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Maastrichti leping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Kirjutati alla 7. veebruar, 1992</a:t>
            </a:r>
          </a:p>
          <a:p>
            <a:r>
              <a:rPr lang="et-EE" dirty="0" smtClean="0"/>
              <a:t>Jõustus 1. november, 1993</a:t>
            </a:r>
          </a:p>
          <a:p>
            <a:r>
              <a:rPr lang="et-EE" dirty="0" smtClean="0"/>
              <a:t>Kardeti föderatsiooni loomist</a:t>
            </a:r>
            <a:endParaRPr lang="et-EE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319749"/>
            <a:ext cx="5581224" cy="34563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9512" y="3212976"/>
            <a:ext cx="25922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Milleks?</a:t>
            </a:r>
          </a:p>
          <a:p>
            <a:endParaRPr lang="et-EE" dirty="0" smtClean="0"/>
          </a:p>
          <a:p>
            <a:r>
              <a:rPr lang="et-EE" dirty="0" smtClean="0"/>
              <a:t>Kolm sammast:</a:t>
            </a:r>
          </a:p>
          <a:p>
            <a:endParaRPr lang="et-EE" dirty="0"/>
          </a:p>
          <a:p>
            <a:pPr marL="342900" indent="-342900">
              <a:buAutoNum type="arabicPeriod"/>
            </a:pPr>
            <a:r>
              <a:rPr lang="et-EE" dirty="0" smtClean="0"/>
              <a:t>Majanduskoostöö</a:t>
            </a:r>
            <a:endParaRPr lang="et-EE" dirty="0"/>
          </a:p>
          <a:p>
            <a:pPr marL="342900" indent="-342900">
              <a:buAutoNum type="arabicPeriod"/>
            </a:pPr>
            <a:r>
              <a:rPr lang="et-EE" dirty="0" smtClean="0"/>
              <a:t>Ühine välis- ja julgeolekupoliitika</a:t>
            </a:r>
          </a:p>
          <a:p>
            <a:pPr marL="342900" indent="-342900">
              <a:buAutoNum type="arabicPeriod"/>
            </a:pPr>
            <a:r>
              <a:rPr lang="et-EE" dirty="0" smtClean="0"/>
              <a:t>Õigus- ja siseküsimustealane poliitika</a:t>
            </a:r>
          </a:p>
        </p:txBody>
      </p:sp>
    </p:spTree>
    <p:extLst>
      <p:ext uri="{BB962C8B-B14F-4D97-AF65-F5344CB8AC3E}">
        <p14:creationId xmlns:p14="http://schemas.microsoft.com/office/powerpoint/2010/main" val="412833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Euroopa Liidu institutsioonid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Institutsioon – asutus või organisatsioon (näiteks parlament, valitsus, kohus)</a:t>
            </a:r>
          </a:p>
          <a:p>
            <a:r>
              <a:rPr lang="et-EE" dirty="0" smtClean="0"/>
              <a:t>Euroopa Liidu leping artikkel 13 – seitse tähtsamat institutsiooni</a:t>
            </a:r>
          </a:p>
          <a:p>
            <a:endParaRPr lang="et-EE" dirty="0"/>
          </a:p>
          <a:p>
            <a:r>
              <a:rPr lang="et-EE" dirty="0" smtClean="0"/>
              <a:t>Poliitilise suuna määramine </a:t>
            </a:r>
            <a:r>
              <a:rPr lang="et-EE" dirty="0"/>
              <a:t>–</a:t>
            </a:r>
            <a:r>
              <a:rPr lang="et-EE" dirty="0" smtClean="0"/>
              <a:t> </a:t>
            </a:r>
          </a:p>
          <a:p>
            <a:r>
              <a:rPr lang="et-EE" dirty="0" smtClean="0"/>
              <a:t>Euroopa Ülemkogu</a:t>
            </a:r>
          </a:p>
          <a:p>
            <a:endParaRPr lang="et-EE" dirty="0"/>
          </a:p>
          <a:p>
            <a:r>
              <a:rPr lang="et-EE" dirty="0" smtClean="0"/>
              <a:t>Seadusloome – </a:t>
            </a:r>
          </a:p>
          <a:p>
            <a:r>
              <a:rPr lang="et-EE" dirty="0" smtClean="0"/>
              <a:t>Euroopa Parlament</a:t>
            </a:r>
          </a:p>
          <a:p>
            <a:r>
              <a:rPr lang="et-EE" dirty="0" smtClean="0"/>
              <a:t>Euroopa Liidu Nõukogu</a:t>
            </a:r>
          </a:p>
          <a:p>
            <a:r>
              <a:rPr lang="et-EE" dirty="0" smtClean="0"/>
              <a:t>Euroopa Komisjon</a:t>
            </a:r>
            <a:endParaRPr lang="et-EE" dirty="0"/>
          </a:p>
        </p:txBody>
      </p:sp>
      <p:sp>
        <p:nvSpPr>
          <p:cNvPr id="4" name="TextBox 3"/>
          <p:cNvSpPr txBox="1"/>
          <p:nvPr/>
        </p:nvSpPr>
        <p:spPr>
          <a:xfrm>
            <a:off x="4932040" y="3861048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Järelvalve –</a:t>
            </a:r>
          </a:p>
          <a:p>
            <a:r>
              <a:rPr lang="et-EE" dirty="0" smtClean="0"/>
              <a:t>Euroopa Kohus</a:t>
            </a:r>
          </a:p>
          <a:p>
            <a:r>
              <a:rPr lang="et-EE" dirty="0" smtClean="0"/>
              <a:t>Kontrollikoda</a:t>
            </a:r>
            <a:endParaRPr lang="et-EE" dirty="0"/>
          </a:p>
        </p:txBody>
      </p:sp>
      <p:sp>
        <p:nvSpPr>
          <p:cNvPr id="5" name="TextBox 4"/>
          <p:cNvSpPr txBox="1"/>
          <p:nvPr/>
        </p:nvSpPr>
        <p:spPr>
          <a:xfrm>
            <a:off x="5796136" y="5301208"/>
            <a:ext cx="21602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Euroopa Nõukogu (EN) – EI KUULU Euroopa Liidu institutsioonide hulka</a:t>
            </a:r>
            <a:endParaRPr lang="et-EE" dirty="0"/>
          </a:p>
        </p:txBody>
      </p:sp>
      <p:sp>
        <p:nvSpPr>
          <p:cNvPr id="6" name="TextBox 5"/>
          <p:cNvSpPr txBox="1"/>
          <p:nvPr/>
        </p:nvSpPr>
        <p:spPr>
          <a:xfrm>
            <a:off x="3635896" y="5733256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Rahapoliitika –</a:t>
            </a:r>
          </a:p>
          <a:p>
            <a:r>
              <a:rPr lang="et-EE" dirty="0" smtClean="0"/>
              <a:t>Keskpank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908922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Euroopa Ülemkogu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3268960"/>
          </a:xfrm>
        </p:spPr>
        <p:txBody>
          <a:bodyPr/>
          <a:lstStyle/>
          <a:p>
            <a:r>
              <a:rPr lang="et-EE" dirty="0" smtClean="0"/>
              <a:t>Liikmed –</a:t>
            </a:r>
          </a:p>
          <a:p>
            <a:r>
              <a:rPr lang="et-EE" dirty="0" smtClean="0"/>
              <a:t>EL liikmesriikide riigipead/valitsusjuhid</a:t>
            </a:r>
          </a:p>
          <a:p>
            <a:r>
              <a:rPr lang="et-EE" dirty="0" smtClean="0"/>
              <a:t>Euroopa Komisjoni president</a:t>
            </a:r>
          </a:p>
          <a:p>
            <a:r>
              <a:rPr lang="et-EE" dirty="0" smtClean="0"/>
              <a:t>Federica Mogherini – EL „välisminister“</a:t>
            </a:r>
          </a:p>
          <a:p>
            <a:r>
              <a:rPr lang="et-EE" dirty="0" smtClean="0"/>
              <a:t>(enne Catherine </a:t>
            </a:r>
            <a:r>
              <a:rPr lang="et-EE" dirty="0" err="1" smtClean="0"/>
              <a:t>Ashton</a:t>
            </a:r>
            <a:r>
              <a:rPr lang="et-EE" dirty="0" smtClean="0"/>
              <a:t>)</a:t>
            </a:r>
          </a:p>
          <a:p>
            <a:endParaRPr lang="et-EE" dirty="0"/>
          </a:p>
          <a:p>
            <a:r>
              <a:rPr lang="et-EE" dirty="0" smtClean="0"/>
              <a:t>Kohtutakse vähemalt 4 korda aastas</a:t>
            </a:r>
          </a:p>
          <a:p>
            <a:r>
              <a:rPr lang="et-EE" dirty="0" smtClean="0"/>
              <a:t>Eelistatavalt Brüsselis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412776"/>
            <a:ext cx="2232248" cy="23042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005064"/>
            <a:ext cx="2160240" cy="2438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87624" y="5085184"/>
            <a:ext cx="23762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Eesistujad – </a:t>
            </a:r>
          </a:p>
          <a:p>
            <a:r>
              <a:rPr lang="et-EE" dirty="0"/>
              <a:t>Hermann van </a:t>
            </a:r>
            <a:r>
              <a:rPr lang="et-EE" dirty="0" err="1"/>
              <a:t>Rompuy</a:t>
            </a:r>
            <a:r>
              <a:rPr lang="et-EE" dirty="0"/>
              <a:t> (2012-2014)</a:t>
            </a:r>
          </a:p>
          <a:p>
            <a:r>
              <a:rPr lang="et-EE" dirty="0"/>
              <a:t>Donald Tusk (2014 -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982313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Euroopa Parlament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42792" cy="4800600"/>
          </a:xfrm>
        </p:spPr>
        <p:txBody>
          <a:bodyPr>
            <a:normAutofit/>
          </a:bodyPr>
          <a:lstStyle/>
          <a:p>
            <a:r>
              <a:rPr lang="et-EE" sz="2000" b="1" dirty="0" smtClean="0"/>
              <a:t>Seadusandlik –</a:t>
            </a:r>
          </a:p>
          <a:p>
            <a:r>
              <a:rPr lang="et-EE" sz="2000" dirty="0" smtClean="0"/>
              <a:t>Arutab ja võtab koos nõukoguga (Euroopa Liidu Nõukogu) vastu EL õigusakte</a:t>
            </a:r>
          </a:p>
          <a:p>
            <a:r>
              <a:rPr lang="et-EE" sz="2000" dirty="0" smtClean="0"/>
              <a:t>Teostab demokraatia järelvalvet</a:t>
            </a:r>
          </a:p>
          <a:p>
            <a:r>
              <a:rPr lang="et-EE" sz="2000" dirty="0" smtClean="0"/>
              <a:t>Arutab ja võtab koos nõukoguga vastu EL eelarve</a:t>
            </a:r>
          </a:p>
          <a:p>
            <a:endParaRPr lang="et-EE" sz="2000" dirty="0"/>
          </a:p>
          <a:p>
            <a:r>
              <a:rPr lang="et-EE" sz="2000" dirty="0" smtClean="0"/>
              <a:t>Liikmeid: 750 (valitakse iga 5 aasta tagant) + president</a:t>
            </a:r>
          </a:p>
          <a:p>
            <a:r>
              <a:rPr lang="et-EE" sz="2000" dirty="0" smtClean="0"/>
              <a:t>Eestlased: </a:t>
            </a:r>
          </a:p>
          <a:p>
            <a:r>
              <a:rPr lang="et-EE" sz="2000" dirty="0" smtClean="0"/>
              <a:t>M. Lauristin, T. Kelam, Y. Toom, K. Kallas, U. </a:t>
            </a:r>
            <a:r>
              <a:rPr lang="et-EE" sz="2000" dirty="0" err="1" smtClean="0"/>
              <a:t>Paet</a:t>
            </a:r>
            <a:r>
              <a:rPr lang="et-EE" sz="2000" dirty="0"/>
              <a:t>, I. Tarand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060848"/>
            <a:ext cx="3080772" cy="447561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40152" y="144433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Martin </a:t>
            </a:r>
            <a:r>
              <a:rPr lang="et-EE" dirty="0" err="1" smtClean="0"/>
              <a:t>Schulz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694486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Euroopa Parlament II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Fraktsioonid</a:t>
            </a:r>
          </a:p>
          <a:p>
            <a:endParaRPr lang="et-EE" dirty="0"/>
          </a:p>
          <a:p>
            <a:r>
              <a:rPr lang="et-EE" dirty="0" smtClean="0"/>
              <a:t>Seitse, üle-euroopalised, poliitilised</a:t>
            </a:r>
          </a:p>
          <a:p>
            <a:endParaRPr lang="et-EE" dirty="0"/>
          </a:p>
          <a:p>
            <a:r>
              <a:rPr lang="et-EE" dirty="0" smtClean="0"/>
              <a:t>Euroopa Rahvapartei – 265 (Kelam)</a:t>
            </a:r>
          </a:p>
          <a:p>
            <a:r>
              <a:rPr lang="et-EE" dirty="0" smtClean="0"/>
              <a:t>Sotsiaaldemokraadid ja demokraadid – 184 (Lauristin)</a:t>
            </a:r>
          </a:p>
          <a:p>
            <a:r>
              <a:rPr lang="et-EE" dirty="0" smtClean="0"/>
              <a:t>Euroopa demokraatide ja liberaalide liit – 84 (Kallas, </a:t>
            </a:r>
            <a:r>
              <a:rPr lang="et-EE" dirty="0" err="1" smtClean="0"/>
              <a:t>Paet</a:t>
            </a:r>
            <a:r>
              <a:rPr lang="et-EE" dirty="0" smtClean="0"/>
              <a:t>, Toom)</a:t>
            </a:r>
          </a:p>
          <a:p>
            <a:r>
              <a:rPr lang="et-EE" dirty="0" smtClean="0"/>
              <a:t>Roheliste/Euroopa Vabaliidu fraktsioon – 55 (Tarand)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809347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Euroopa Liidu Nõukogu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EL liikmesriikide ministrite kogunemine</a:t>
            </a:r>
          </a:p>
          <a:p>
            <a:r>
              <a:rPr lang="et-EE" dirty="0" smtClean="0"/>
              <a:t>Kindlad liikmed puuduvad – alalisel positsioonil on eesistujana Euroopa Liidu „välisminister“</a:t>
            </a:r>
          </a:p>
          <a:p>
            <a:r>
              <a:rPr lang="et-EE" dirty="0" smtClean="0"/>
              <a:t>Minister vastavalt erialale</a:t>
            </a:r>
          </a:p>
          <a:p>
            <a:r>
              <a:rPr lang="et-EE" dirty="0" smtClean="0"/>
              <a:t>Eesistujariigid – 6 kuud istungite juhtimist (Eesti 2018 I pool)</a:t>
            </a:r>
          </a:p>
          <a:p>
            <a:endParaRPr lang="et-EE" dirty="0"/>
          </a:p>
          <a:p>
            <a:r>
              <a:rPr lang="et-EE" dirty="0" smtClean="0"/>
              <a:t>Häälte arv sõltub rahvaarvust (Eestil 4 häält)</a:t>
            </a:r>
          </a:p>
          <a:p>
            <a:endParaRPr lang="et-EE" dirty="0" smtClean="0"/>
          </a:p>
          <a:p>
            <a:r>
              <a:rPr lang="et-EE" dirty="0" smtClean="0"/>
              <a:t>Õigusaktide ja eelarve vastuvõtmine</a:t>
            </a:r>
          </a:p>
          <a:p>
            <a:r>
              <a:rPr lang="et-EE" dirty="0" smtClean="0"/>
              <a:t>Ühise majanduspoliitika koordineerimine</a:t>
            </a:r>
          </a:p>
          <a:p>
            <a:r>
              <a:rPr lang="et-EE" dirty="0" smtClean="0"/>
              <a:t>Välis- ja kaitsepoliitikaga tegelemine</a:t>
            </a:r>
          </a:p>
        </p:txBody>
      </p:sp>
    </p:spTree>
    <p:extLst>
      <p:ext uri="{BB962C8B-B14F-4D97-AF65-F5344CB8AC3E}">
        <p14:creationId xmlns:p14="http://schemas.microsoft.com/office/powerpoint/2010/main" val="202769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264</TotalTime>
  <Words>530</Words>
  <Application>Microsoft Office PowerPoint</Application>
  <PresentationFormat>On-screen Show (4:3)</PresentationFormat>
  <Paragraphs>106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Adjacency</vt:lpstr>
      <vt:lpstr>Euroopa Liit</vt:lpstr>
      <vt:lpstr>28 liikmesriiki</vt:lpstr>
      <vt:lpstr>Euroopa Söe- ja Teraseühendus</vt:lpstr>
      <vt:lpstr>Maastrichti leping</vt:lpstr>
      <vt:lpstr>Euroopa Liidu institutsioonid</vt:lpstr>
      <vt:lpstr>Euroopa Ülemkogu</vt:lpstr>
      <vt:lpstr>Euroopa Parlament</vt:lpstr>
      <vt:lpstr>Euroopa Parlament II</vt:lpstr>
      <vt:lpstr>Euroopa Liidu Nõukogu</vt:lpstr>
      <vt:lpstr>Euroopa Komisjon</vt:lpstr>
      <vt:lpstr>Euroopa Kohus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Euroopa Liit</dc:title>
  <dc:creator>I5-4670K</dc:creator>
  <cp:lastModifiedBy>I5-4670K</cp:lastModifiedBy>
  <cp:revision>65</cp:revision>
  <dcterms:created xsi:type="dcterms:W3CDTF">2015-01-12T12:38:44Z</dcterms:created>
  <dcterms:modified xsi:type="dcterms:W3CDTF">2015-01-14T17:15:33Z</dcterms:modified>
</cp:coreProperties>
</file>