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63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738A-EE6E-4427-8950-0C884FBDB104}" type="datetimeFigureOut">
              <a:rPr lang="et-EE" smtClean="0"/>
              <a:t>15.01.2015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2059-D395-40B6-9FB4-CAFBF9E795D9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738A-EE6E-4427-8950-0C884FBDB104}" type="datetimeFigureOut">
              <a:rPr lang="et-EE" smtClean="0"/>
              <a:t>15.01.2015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2059-D395-40B6-9FB4-CAFBF9E795D9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738A-EE6E-4427-8950-0C884FBDB104}" type="datetimeFigureOut">
              <a:rPr lang="et-EE" smtClean="0"/>
              <a:t>15.01.2015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2059-D395-40B6-9FB4-CAFBF9E795D9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738A-EE6E-4427-8950-0C884FBDB104}" type="datetimeFigureOut">
              <a:rPr lang="et-EE" smtClean="0"/>
              <a:t>15.01.2015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2059-D395-40B6-9FB4-CAFBF9E795D9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738A-EE6E-4427-8950-0C884FBDB104}" type="datetimeFigureOut">
              <a:rPr lang="et-EE" smtClean="0"/>
              <a:t>15.01.2015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2059-D395-40B6-9FB4-CAFBF9E795D9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738A-EE6E-4427-8950-0C884FBDB104}" type="datetimeFigureOut">
              <a:rPr lang="et-EE" smtClean="0"/>
              <a:t>15.01.2015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2059-D395-40B6-9FB4-CAFBF9E795D9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738A-EE6E-4427-8950-0C884FBDB104}" type="datetimeFigureOut">
              <a:rPr lang="et-EE" smtClean="0"/>
              <a:t>15.01.2015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2059-D395-40B6-9FB4-CAFBF9E795D9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738A-EE6E-4427-8950-0C884FBDB104}" type="datetimeFigureOut">
              <a:rPr lang="et-EE" smtClean="0"/>
              <a:t>15.01.2015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2059-D395-40B6-9FB4-CAFBF9E795D9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738A-EE6E-4427-8950-0C884FBDB104}" type="datetimeFigureOut">
              <a:rPr lang="et-EE" smtClean="0"/>
              <a:t>15.01.2015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2059-D395-40B6-9FB4-CAFBF9E795D9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738A-EE6E-4427-8950-0C884FBDB104}" type="datetimeFigureOut">
              <a:rPr lang="et-EE" smtClean="0"/>
              <a:t>15.01.2015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2059-D395-40B6-9FB4-CAFBF9E795D9}" type="slidenum">
              <a:rPr lang="et-EE" smtClean="0"/>
              <a:t>‹#›</a:t>
            </a:fld>
            <a:endParaRPr lang="et-E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738A-EE6E-4427-8950-0C884FBDB104}" type="datetimeFigureOut">
              <a:rPr lang="et-EE" smtClean="0"/>
              <a:t>15.01.2015</a:t>
            </a:fld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532059-D395-40B6-9FB4-CAFBF9E795D9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2532059-D395-40B6-9FB4-CAFBF9E795D9}" type="slidenum">
              <a:rPr lang="et-EE" smtClean="0"/>
              <a:t>‹#›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C04738A-EE6E-4427-8950-0C884FBDB104}" type="datetimeFigureOut">
              <a:rPr lang="et-EE" smtClean="0"/>
              <a:t>15.01.2015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Euroopa Liit II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4555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Euroopa Liidu eelarve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800600"/>
          </a:xfrm>
        </p:spPr>
        <p:txBody>
          <a:bodyPr/>
          <a:lstStyle/>
          <a:p>
            <a:r>
              <a:rPr lang="et-EE" dirty="0" smtClean="0"/>
              <a:t>EL’il ei tohi olla võlgasid</a:t>
            </a:r>
          </a:p>
          <a:p>
            <a:endParaRPr lang="et-EE" dirty="0"/>
          </a:p>
          <a:p>
            <a:r>
              <a:rPr lang="et-EE" dirty="0" smtClean="0"/>
              <a:t>Eelarveplaan – 7 aastat</a:t>
            </a:r>
          </a:p>
          <a:p>
            <a:endParaRPr lang="et-EE" dirty="0"/>
          </a:p>
          <a:p>
            <a:r>
              <a:rPr lang="et-EE" dirty="0" smtClean="0"/>
              <a:t>Liikmesriikide maksud – vastavalt majanduse tugevusele</a:t>
            </a:r>
          </a:p>
          <a:p>
            <a:endParaRPr lang="et-EE" dirty="0"/>
          </a:p>
          <a:p>
            <a:r>
              <a:rPr lang="et-EE" dirty="0" smtClean="0"/>
              <a:t>Põllumajandustoetused</a:t>
            </a:r>
          </a:p>
          <a:p>
            <a:r>
              <a:rPr lang="et-EE" dirty="0" smtClean="0"/>
              <a:t>Toetused mahajääjatele</a:t>
            </a:r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4239367"/>
            <a:ext cx="4507260" cy="263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05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400" dirty="0" smtClean="0"/>
              <a:t>Euroopa Liidu strateegia - 2020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Tööhõive – 75% 20-64 aastastest omavad töökohta          (Eestis 2013 seisuga 73,3%)</a:t>
            </a:r>
          </a:p>
          <a:p>
            <a:endParaRPr lang="et-EE" dirty="0"/>
          </a:p>
          <a:p>
            <a:r>
              <a:rPr lang="et-EE" dirty="0" smtClean="0"/>
              <a:t>Teadus – 3% SKTst teaduse rahastamiseks (Eestis 2,18%)</a:t>
            </a:r>
          </a:p>
          <a:p>
            <a:endParaRPr lang="et-EE" dirty="0"/>
          </a:p>
          <a:p>
            <a:r>
              <a:rPr lang="et-EE" dirty="0" smtClean="0"/>
              <a:t>Taaskasutatava energia osakaal – 20% (Eestis 25,8)</a:t>
            </a:r>
          </a:p>
          <a:p>
            <a:endParaRPr lang="et-EE" dirty="0"/>
          </a:p>
          <a:p>
            <a:r>
              <a:rPr lang="et-EE" dirty="0" smtClean="0"/>
              <a:t>Haridus – koolist väljakukkujaid vähem kui 10% ning 40% 30-34 aastastest on kõrgharidus (Eestis 43,7%)</a:t>
            </a:r>
          </a:p>
          <a:p>
            <a:endParaRPr lang="et-EE" dirty="0"/>
          </a:p>
          <a:p>
            <a:r>
              <a:rPr lang="et-EE" dirty="0" smtClean="0"/>
              <a:t>Vaesus – 20 miljonit vähem vaesuse käes kannatavat inimest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6735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Euro</a:t>
            </a:r>
            <a:endParaRPr lang="et-E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3466728" cy="4800600"/>
          </a:xfrm>
        </p:spPr>
        <p:txBody>
          <a:bodyPr/>
          <a:lstStyle/>
          <a:p>
            <a:r>
              <a:rPr lang="et-EE" dirty="0" smtClean="0"/>
              <a:t>Mugavus - valuutavahetus ja kursi </a:t>
            </a:r>
            <a:r>
              <a:rPr lang="et-EE" dirty="0" smtClean="0"/>
              <a:t>kõikumise vältimine</a:t>
            </a:r>
            <a:endParaRPr lang="et-EE" dirty="0" smtClean="0"/>
          </a:p>
          <a:p>
            <a:endParaRPr lang="et-EE" dirty="0"/>
          </a:p>
          <a:p>
            <a:r>
              <a:rPr lang="et-EE" dirty="0" smtClean="0"/>
              <a:t>Püsivad ja stabiilsed hinnad</a:t>
            </a:r>
          </a:p>
          <a:p>
            <a:endParaRPr lang="et-EE" dirty="0"/>
          </a:p>
          <a:p>
            <a:r>
              <a:rPr lang="et-EE" dirty="0" smtClean="0"/>
              <a:t>Sujuvam koostöö liikmesriikide vahel</a:t>
            </a:r>
            <a:endParaRPr lang="et-E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068960"/>
            <a:ext cx="4393369" cy="364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07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Euro II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Euroopa Keskpank – euro valvur ehk koostöö liikmesriikidega</a:t>
            </a:r>
          </a:p>
          <a:p>
            <a:r>
              <a:rPr lang="et-EE" dirty="0" smtClean="0"/>
              <a:t>Euro vahetuskursi määramine, kontroll teatud osa liikmesriikide reservide üle, euro esindamine</a:t>
            </a:r>
          </a:p>
          <a:p>
            <a:endParaRPr lang="et-EE" dirty="0"/>
          </a:p>
          <a:p>
            <a:r>
              <a:rPr lang="et-EE" dirty="0" smtClean="0"/>
              <a:t>Lähenemiskriteeriumid:</a:t>
            </a:r>
          </a:p>
          <a:p>
            <a:r>
              <a:rPr lang="et-EE" dirty="0" smtClean="0"/>
              <a:t>Kindel inflatsioonimäär</a:t>
            </a:r>
          </a:p>
          <a:p>
            <a:r>
              <a:rPr lang="et-EE" dirty="0" smtClean="0"/>
              <a:t>Kindel riigi laenukoormus</a:t>
            </a:r>
          </a:p>
          <a:p>
            <a:r>
              <a:rPr lang="et-EE" dirty="0" smtClean="0"/>
              <a:t>Kindel eelarve puudujääk</a:t>
            </a:r>
          </a:p>
          <a:p>
            <a:r>
              <a:rPr lang="et-EE" dirty="0" smtClean="0"/>
              <a:t>Kindel vahetuskurss</a:t>
            </a:r>
          </a:p>
          <a:p>
            <a:endParaRPr lang="et-EE" dirty="0"/>
          </a:p>
          <a:p>
            <a:r>
              <a:rPr lang="et-EE" dirty="0" smtClean="0"/>
              <a:t>Kreeka majanduskriis</a:t>
            </a:r>
          </a:p>
        </p:txBody>
      </p:sp>
    </p:spTree>
    <p:extLst>
      <p:ext uri="{BB962C8B-B14F-4D97-AF65-F5344CB8AC3E}">
        <p14:creationId xmlns:p14="http://schemas.microsoft.com/office/powerpoint/2010/main" val="3333142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4 </a:t>
            </a:r>
            <a:r>
              <a:rPr lang="et-EE" dirty="0" smtClean="0"/>
              <a:t>vabadust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Kaupade vaba liikumine – </a:t>
            </a:r>
            <a:r>
              <a:rPr lang="et-EE" dirty="0" smtClean="0"/>
              <a:t>liikmesriikide vaheliste kaubandustõkete ning tollide ja piirangute </a:t>
            </a:r>
            <a:r>
              <a:rPr lang="et-EE" dirty="0"/>
              <a:t>keeld</a:t>
            </a:r>
          </a:p>
          <a:p>
            <a:endParaRPr lang="et-EE" dirty="0"/>
          </a:p>
          <a:p>
            <a:r>
              <a:rPr lang="et-EE" dirty="0" smtClean="0"/>
              <a:t>Teenuste vaba liikumine – õigus asutada </a:t>
            </a:r>
            <a:r>
              <a:rPr lang="et-EE" dirty="0" smtClean="0"/>
              <a:t>ettevõtteid, FIEde võimalused, takistavate seaduste karistamine</a:t>
            </a:r>
            <a:endParaRPr lang="et-EE" dirty="0" smtClean="0"/>
          </a:p>
          <a:p>
            <a:endParaRPr lang="et-EE" dirty="0"/>
          </a:p>
          <a:p>
            <a:r>
              <a:rPr lang="et-EE" dirty="0" smtClean="0"/>
              <a:t>Kapitali vaba liikumine – </a:t>
            </a:r>
            <a:r>
              <a:rPr lang="et-EE" dirty="0" smtClean="0"/>
              <a:t>rahaülekanded (teenustasud), kinnisvara, investeeringud</a:t>
            </a:r>
            <a:endParaRPr lang="et-EE" dirty="0" smtClean="0"/>
          </a:p>
          <a:p>
            <a:endParaRPr lang="et-EE" dirty="0"/>
          </a:p>
          <a:p>
            <a:r>
              <a:rPr lang="et-EE" dirty="0" smtClean="0"/>
              <a:t>Isikute vaba liikumine – töö- ja </a:t>
            </a:r>
            <a:r>
              <a:rPr lang="et-EE" dirty="0" smtClean="0"/>
              <a:t>elamisvõimalused EU liikmesriikides, liikmesriikide võõrtööliste võrdne kohtlemine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9341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Siseturg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Vastuseis odavale konkurentsile</a:t>
            </a:r>
          </a:p>
          <a:p>
            <a:endParaRPr lang="et-EE" dirty="0"/>
          </a:p>
          <a:p>
            <a:r>
              <a:rPr lang="et-EE" dirty="0" smtClean="0"/>
              <a:t>Soodsamad hinnad – tooted, telefonikõned, lennupiletid</a:t>
            </a:r>
          </a:p>
          <a:p>
            <a:endParaRPr lang="et-EE" dirty="0"/>
          </a:p>
          <a:p>
            <a:r>
              <a:rPr lang="et-EE" dirty="0" smtClean="0"/>
              <a:t>Kontroll – monopolid, </a:t>
            </a:r>
            <a:r>
              <a:rPr lang="et-EE" dirty="0" smtClean="0"/>
              <a:t>kartellid</a:t>
            </a:r>
          </a:p>
          <a:p>
            <a:endParaRPr lang="et-EE" dirty="0"/>
          </a:p>
          <a:p>
            <a:endParaRPr lang="et-EE" dirty="0" smtClean="0"/>
          </a:p>
          <a:p>
            <a:endParaRPr lang="et-EE" dirty="0"/>
          </a:p>
          <a:p>
            <a:r>
              <a:rPr lang="et-EE" dirty="0" smtClean="0"/>
              <a:t>Kõrged tollimaksud välispiiridel</a:t>
            </a:r>
            <a:endParaRPr lang="et-EE" dirty="0" smtClean="0"/>
          </a:p>
          <a:p>
            <a:endParaRPr lang="et-EE" dirty="0"/>
          </a:p>
          <a:p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058" y="2997534"/>
            <a:ext cx="2913112" cy="374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63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18058"/>
          </a:xfrm>
        </p:spPr>
        <p:txBody>
          <a:bodyPr/>
          <a:lstStyle/>
          <a:p>
            <a:r>
              <a:rPr lang="et-EE" sz="3200" dirty="0" smtClean="0"/>
              <a:t>Schengeni viisaruum</a:t>
            </a:r>
            <a:endParaRPr lang="et-E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244624"/>
          </a:xfrm>
        </p:spPr>
        <p:txBody>
          <a:bodyPr>
            <a:normAutofit fontScale="55000" lnSpcReduction="20000"/>
          </a:bodyPr>
          <a:lstStyle/>
          <a:p>
            <a:endParaRPr lang="et-EE" dirty="0"/>
          </a:p>
          <a:p>
            <a:endParaRPr lang="et-E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764704"/>
            <a:ext cx="7632848" cy="609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76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400" dirty="0" smtClean="0"/>
              <a:t>Euroopa liidu põhiõiguste harta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„Euroopa Liit </a:t>
            </a:r>
            <a:r>
              <a:rPr lang="et-EE" dirty="0"/>
              <a:t>teadvustab oma vaimset ja moraalset pärandit ning rajaneb inimväärikuse, vabaduse, võrdsuse </a:t>
            </a:r>
            <a:r>
              <a:rPr lang="et-EE" dirty="0" smtClean="0"/>
              <a:t>ja solidaarsuse </a:t>
            </a:r>
            <a:r>
              <a:rPr lang="et-EE" dirty="0"/>
              <a:t>jagamatutel ja universaalsetel põhiväärtustel; liidu aluseks on demokraatia ning õigusriigi </a:t>
            </a:r>
            <a:r>
              <a:rPr lang="et-EE" dirty="0" smtClean="0"/>
              <a:t>põhimõte</a:t>
            </a:r>
            <a:r>
              <a:rPr lang="et-EE" dirty="0"/>
              <a:t>. Liidu kodakondsuse kehtestamise ning vabadusel, turvalisusel ja õigusel rajaneva ala </a:t>
            </a:r>
            <a:r>
              <a:rPr lang="et-EE" dirty="0" smtClean="0"/>
              <a:t>loomisega </a:t>
            </a:r>
            <a:r>
              <a:rPr lang="et-EE" dirty="0"/>
              <a:t>seab liit üksikisiku oma tegevuse keskmesse</a:t>
            </a:r>
            <a:r>
              <a:rPr lang="et-EE" dirty="0" smtClean="0"/>
              <a:t>.“ – EL põhiõiguste harta preambul</a:t>
            </a:r>
            <a:endParaRPr lang="et-EE" dirty="0"/>
          </a:p>
          <a:p>
            <a:endParaRPr lang="et-EE" dirty="0" smtClean="0"/>
          </a:p>
          <a:p>
            <a:r>
              <a:rPr lang="et-EE" dirty="0" smtClean="0"/>
              <a:t>Väärikus, vabadused,  võrdsus, kodanike </a:t>
            </a:r>
            <a:r>
              <a:rPr lang="et-EE" dirty="0" smtClean="0"/>
              <a:t>õigused</a:t>
            </a:r>
          </a:p>
          <a:p>
            <a:endParaRPr lang="et-EE" dirty="0"/>
          </a:p>
          <a:p>
            <a:r>
              <a:rPr lang="et-EE" dirty="0" smtClean="0"/>
              <a:t>Keelatud: piinamine, surmanuhtlus, kloonimine</a:t>
            </a:r>
            <a:br>
              <a:rPr lang="et-EE" dirty="0" smtClean="0"/>
            </a:br>
            <a:r>
              <a:rPr lang="et-EE" dirty="0" smtClean="0"/>
              <a:t>Heakskiidetud: sõnavabadus, võrdõiguslikkus, võrdsus seaduse ees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1296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206</TotalTime>
  <Words>294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Euroopa Liit II</vt:lpstr>
      <vt:lpstr>Euroopa Liidu eelarve</vt:lpstr>
      <vt:lpstr>Euroopa Liidu strateegia - 2020</vt:lpstr>
      <vt:lpstr>Euro</vt:lpstr>
      <vt:lpstr>Euro II</vt:lpstr>
      <vt:lpstr>4 vabadust</vt:lpstr>
      <vt:lpstr>Siseturg</vt:lpstr>
      <vt:lpstr>Schengeni viisaruum</vt:lpstr>
      <vt:lpstr>Euroopa liidu põhiõiguste harta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Euroopa Liit II</dc:title>
  <dc:creator>I5-4670K</dc:creator>
  <cp:lastModifiedBy>I5-4670K</cp:lastModifiedBy>
  <cp:revision>39</cp:revision>
  <dcterms:created xsi:type="dcterms:W3CDTF">2015-01-14T14:12:34Z</dcterms:created>
  <dcterms:modified xsi:type="dcterms:W3CDTF">2015-01-15T08:02:50Z</dcterms:modified>
</cp:coreProperties>
</file>