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8E695FE-CEA9-4CDD-8B94-0C3B19B73452}" type="slidenum">
              <a:rPr lang="et-EE" smtClean="0"/>
              <a:t>‹#›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660C53-D109-46C5-8413-71401B70192A}" type="datetimeFigureOut">
              <a:rPr lang="et-EE" smtClean="0"/>
              <a:t>27.01.2015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NSVL peale II maailmasõda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26, 32, 43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756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Brežnevi poliitika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t-EE" dirty="0" smtClean="0"/>
          </a:p>
          <a:p>
            <a:r>
              <a:rPr lang="et-EE" dirty="0" smtClean="0"/>
              <a:t>Toidu asemel kahurid (rasketööstuse jätkuv pooldamine) (varimajanduse jätkumine)</a:t>
            </a:r>
          </a:p>
          <a:p>
            <a:r>
              <a:rPr lang="et-EE" dirty="0" smtClean="0"/>
              <a:t>Naftamaardlate avastamine</a:t>
            </a:r>
          </a:p>
          <a:p>
            <a:endParaRPr lang="et-EE" dirty="0"/>
          </a:p>
          <a:p>
            <a:r>
              <a:rPr lang="et-EE" dirty="0" smtClean="0"/>
              <a:t>Ekstensiivsus –</a:t>
            </a:r>
          </a:p>
          <a:p>
            <a:pPr marL="114300" indent="0">
              <a:buNone/>
            </a:pPr>
            <a:r>
              <a:rPr lang="et-EE" dirty="0" smtClean="0"/>
              <a:t>Kehvad töötulemused,</a:t>
            </a:r>
          </a:p>
          <a:p>
            <a:pPr marL="114300" indent="0">
              <a:buNone/>
            </a:pPr>
            <a:r>
              <a:rPr lang="et-EE" dirty="0"/>
              <a:t>k</a:t>
            </a:r>
            <a:r>
              <a:rPr lang="et-EE" dirty="0" smtClean="0"/>
              <a:t>uid tootlikkuse </a:t>
            </a:r>
          </a:p>
          <a:p>
            <a:pPr marL="114300" indent="0">
              <a:buNone/>
            </a:pPr>
            <a:r>
              <a:rPr lang="et-EE" dirty="0"/>
              <a:t>s</a:t>
            </a:r>
            <a:r>
              <a:rPr lang="et-EE" dirty="0" smtClean="0"/>
              <a:t>uurendamine</a:t>
            </a:r>
          </a:p>
          <a:p>
            <a:pPr marL="114300" indent="0">
              <a:buNone/>
            </a:pPr>
            <a:endParaRPr lang="et-EE" dirty="0"/>
          </a:p>
          <a:p>
            <a:pPr marL="114300" indent="0">
              <a:buNone/>
            </a:pPr>
            <a:r>
              <a:rPr lang="et-EE" dirty="0"/>
              <a:t>Pingelõdvenduspoliitikaga kaasaminemine</a:t>
            </a:r>
          </a:p>
          <a:p>
            <a:pPr marL="114300" indent="0">
              <a:buNone/>
            </a:pPr>
            <a:r>
              <a:rPr lang="et-EE" dirty="0" smtClean="0"/>
              <a:t>Afganistani sõda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4984"/>
            <a:ext cx="4753372" cy="36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Juri Antropov</a:t>
            </a: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KGB üks ülematest </a:t>
            </a:r>
            <a:r>
              <a:rPr lang="et-EE" smtClean="0"/>
              <a:t>(1967-1982)</a:t>
            </a:r>
            <a:endParaRPr lang="et-EE" dirty="0" smtClean="0"/>
          </a:p>
          <a:p>
            <a:r>
              <a:rPr lang="et-EE" dirty="0" smtClean="0"/>
              <a:t>Ungari ülestõusu ja Praha kevade üks peamistest mahasurujatest</a:t>
            </a:r>
          </a:p>
          <a:p>
            <a:r>
              <a:rPr lang="et-EE" dirty="0" smtClean="0"/>
              <a:t>Afganistani sõja pooldaja</a:t>
            </a:r>
            <a:endParaRPr lang="et-E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77653"/>
            <a:ext cx="3657600" cy="3307556"/>
          </a:xfrm>
        </p:spPr>
      </p:pic>
      <p:sp>
        <p:nvSpPr>
          <p:cNvPr id="2" name="TextBox 1"/>
          <p:cNvSpPr txBox="1"/>
          <p:nvPr/>
        </p:nvSpPr>
        <p:spPr>
          <a:xfrm>
            <a:off x="4889698" y="161346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Juri Antropov – 1982-1984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085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Konstantin Tšernenko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Peale Brežnevit eelistati Antropovit</a:t>
            </a:r>
          </a:p>
          <a:p>
            <a:r>
              <a:rPr lang="et-EE" dirty="0" smtClean="0"/>
              <a:t>Peale Antropovi surma oli juba liiga jõuetu</a:t>
            </a:r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3672408" cy="2376264"/>
          </a:xfrm>
        </p:spPr>
      </p:pic>
      <p:sp>
        <p:nvSpPr>
          <p:cNvPr id="4" name="TextBox 3"/>
          <p:cNvSpPr txBox="1"/>
          <p:nvPr/>
        </p:nvSpPr>
        <p:spPr>
          <a:xfrm>
            <a:off x="4283968" y="181346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Konstantin Tšernenko – 1984-1985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77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Hilisstalinism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00600"/>
          </a:xfrm>
        </p:spPr>
        <p:txBody>
          <a:bodyPr/>
          <a:lstStyle/>
          <a:p>
            <a:r>
              <a:rPr lang="et-EE" dirty="0" smtClean="0"/>
              <a:t>II maailmasõja võit, kuid esines tugev ebakindlus:</a:t>
            </a:r>
          </a:p>
          <a:p>
            <a:pPr marL="114300" indent="0">
              <a:buNone/>
            </a:pPr>
            <a:endParaRPr lang="et-EE" dirty="0" smtClean="0"/>
          </a:p>
          <a:p>
            <a:pPr marL="114300" indent="0">
              <a:buNone/>
            </a:pPr>
            <a:r>
              <a:rPr lang="et-EE" dirty="0" smtClean="0"/>
              <a:t>Suurima sõjaväe ülevalpidamine</a:t>
            </a:r>
          </a:p>
          <a:p>
            <a:pPr marL="114300" indent="0">
              <a:buNone/>
            </a:pPr>
            <a:endParaRPr lang="et-EE" dirty="0" smtClean="0"/>
          </a:p>
          <a:p>
            <a:pPr marL="114300" indent="0">
              <a:buNone/>
            </a:pPr>
            <a:r>
              <a:rPr lang="et-EE" dirty="0"/>
              <a:t>Käsumajanduse </a:t>
            </a:r>
            <a:r>
              <a:rPr lang="et-EE" dirty="0" smtClean="0"/>
              <a:t>mõju</a:t>
            </a:r>
          </a:p>
          <a:p>
            <a:pPr marL="114300" indent="0">
              <a:buNone/>
            </a:pPr>
            <a:endParaRPr lang="et-EE" dirty="0"/>
          </a:p>
          <a:p>
            <a:pPr marL="114300" indent="0">
              <a:buNone/>
            </a:pPr>
            <a:r>
              <a:rPr lang="et-EE" dirty="0" smtClean="0"/>
              <a:t>Lääneriikide mõju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37" y="2286000"/>
            <a:ext cx="3810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4847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Jossif Stalin – 1922-1953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KK sekretär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279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Majandus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1946-47 nälg Ukraina ja </a:t>
            </a:r>
            <a:r>
              <a:rPr lang="et-EE" dirty="0"/>
              <a:t>Valgevene NSVs (USA abi 250 </a:t>
            </a:r>
            <a:r>
              <a:rPr lang="et-EE" dirty="0" smtClean="0"/>
              <a:t>mln)</a:t>
            </a:r>
          </a:p>
          <a:p>
            <a:endParaRPr lang="et-EE" dirty="0"/>
          </a:p>
          <a:p>
            <a:r>
              <a:rPr lang="et-EE" dirty="0" smtClean="0"/>
              <a:t>GULAGi ehk vangilaagrite osa majanduses</a:t>
            </a:r>
          </a:p>
          <a:p>
            <a:endParaRPr lang="et-EE" dirty="0"/>
          </a:p>
          <a:p>
            <a:r>
              <a:rPr lang="et-EE" dirty="0" smtClean="0"/>
              <a:t>Tööstuse (eriti sõjatööstuse) eelisarendamine</a:t>
            </a:r>
            <a:endParaRPr lang="et-EE" dirty="0" smtClean="0"/>
          </a:p>
          <a:p>
            <a:endParaRPr lang="et-EE" dirty="0"/>
          </a:p>
          <a:p>
            <a:r>
              <a:rPr lang="et-EE" dirty="0" smtClean="0"/>
              <a:t>1947 kaardisüsteemi kaotamine, defitsiit</a:t>
            </a:r>
            <a:r>
              <a:rPr lang="et-EE" dirty="0" smtClean="0"/>
              <a:t>, </a:t>
            </a:r>
            <a:r>
              <a:rPr lang="et-EE" dirty="0" smtClean="0"/>
              <a:t>hinnatõus</a:t>
            </a:r>
            <a:endParaRPr lang="et-EE" dirty="0" smtClean="0"/>
          </a:p>
          <a:p>
            <a:endParaRPr lang="et-EE" dirty="0"/>
          </a:p>
          <a:p>
            <a:r>
              <a:rPr lang="et-EE" dirty="0" smtClean="0"/>
              <a:t>Vastastikuse Majandusabi Nõukogu - 1949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803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Stalini </a:t>
            </a:r>
            <a:r>
              <a:rPr lang="et-EE" dirty="0" smtClean="0"/>
              <a:t>sisepoliitika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14600" cy="4853136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Isikukultus</a:t>
            </a:r>
          </a:p>
          <a:p>
            <a:endParaRPr lang="et-EE" dirty="0"/>
          </a:p>
          <a:p>
            <a:r>
              <a:rPr lang="et-EE" dirty="0" smtClean="0"/>
              <a:t>NLKP – 1952</a:t>
            </a:r>
          </a:p>
          <a:p>
            <a:r>
              <a:rPr lang="et-EE" dirty="0" smtClean="0"/>
              <a:t>Stalin</a:t>
            </a:r>
            <a:r>
              <a:rPr lang="et-EE" dirty="0" smtClean="0"/>
              <a:t>, Malenkov, Beria, Hruštšov, Bulganin</a:t>
            </a:r>
          </a:p>
          <a:p>
            <a:endParaRPr lang="et-EE" smtClean="0"/>
          </a:p>
          <a:p>
            <a:r>
              <a:rPr lang="et-EE" smtClean="0"/>
              <a:t>Võimu </a:t>
            </a:r>
            <a:r>
              <a:rPr lang="et-EE" dirty="0"/>
              <a:t>kindlustamine (Leningradi süüasi)</a:t>
            </a:r>
          </a:p>
          <a:p>
            <a:r>
              <a:rPr lang="et-EE" dirty="0" smtClean="0"/>
              <a:t>Repressioonid </a:t>
            </a:r>
            <a:r>
              <a:rPr lang="et-EE" dirty="0" smtClean="0"/>
              <a:t>– intelligents ja kultuuriinimesed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07382"/>
            <a:ext cx="5690716" cy="43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Võimuvahetus ja sulaaja algus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5. märts, 1953 – Stalini surm</a:t>
            </a:r>
          </a:p>
          <a:p>
            <a:endParaRPr lang="et-EE" dirty="0"/>
          </a:p>
          <a:p>
            <a:r>
              <a:rPr lang="et-EE" dirty="0" smtClean="0"/>
              <a:t>L. Beria poliitika ja katse ainuvõimu haarata:</a:t>
            </a:r>
          </a:p>
          <a:p>
            <a:pPr marL="114300" indent="0">
              <a:buNone/>
            </a:pPr>
            <a:r>
              <a:rPr lang="et-EE" dirty="0" smtClean="0"/>
              <a:t>Püüded pingelõdvenduse poole</a:t>
            </a:r>
          </a:p>
          <a:p>
            <a:pPr marL="114300" indent="0">
              <a:buNone/>
            </a:pPr>
            <a:r>
              <a:rPr lang="et-EE" dirty="0" smtClean="0"/>
              <a:t>Saksamaade ühendamine plaan</a:t>
            </a:r>
          </a:p>
          <a:p>
            <a:pPr marL="114300" indent="0">
              <a:buNone/>
            </a:pPr>
            <a:r>
              <a:rPr lang="et-EE" dirty="0" smtClean="0"/>
              <a:t>Korea sõja lõpetamise poliitika</a:t>
            </a:r>
          </a:p>
          <a:p>
            <a:pPr marL="114300" indent="0">
              <a:buNone/>
            </a:pPr>
            <a:endParaRPr lang="et-EE" dirty="0"/>
          </a:p>
          <a:p>
            <a:pPr marL="114300" indent="0">
              <a:buNone/>
            </a:pPr>
            <a:r>
              <a:rPr lang="et-EE" dirty="0" smtClean="0"/>
              <a:t>Beria hukkamine samal aastal</a:t>
            </a:r>
            <a:endParaRPr lang="et-EE" dirty="0"/>
          </a:p>
          <a:p>
            <a:pPr marL="114300" indent="0">
              <a:buNone/>
            </a:pPr>
            <a:endParaRPr lang="et-EE" dirty="0" smtClean="0"/>
          </a:p>
          <a:p>
            <a:endParaRPr lang="et-EE" dirty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6"/>
            <a:ext cx="3339728" cy="4005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Lavrenti Beria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104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Sulaaeg (1956-1965)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N. Hruštšov – NLKP KK esimene sekretär (1953)</a:t>
            </a:r>
          </a:p>
          <a:p>
            <a:endParaRPr lang="et-EE" dirty="0"/>
          </a:p>
          <a:p>
            <a:r>
              <a:rPr lang="et-EE" dirty="0" smtClean="0"/>
              <a:t>1956 – NLKP XX kongress – Stalini isikukultuse paljastamine ja tema sõjakuritegude tunnistamine</a:t>
            </a:r>
          </a:p>
          <a:p>
            <a:endParaRPr lang="et-EE" dirty="0"/>
          </a:p>
          <a:p>
            <a:r>
              <a:rPr lang="et-EE" dirty="0" smtClean="0"/>
              <a:t>Küüditatute ja</a:t>
            </a:r>
          </a:p>
          <a:p>
            <a:pPr marL="114300" indent="0">
              <a:buNone/>
            </a:pPr>
            <a:r>
              <a:rPr lang="et-EE" dirty="0" smtClean="0"/>
              <a:t>Saksa ja Jaapani sõja-</a:t>
            </a:r>
          </a:p>
          <a:p>
            <a:pPr marL="114300" indent="0">
              <a:buNone/>
            </a:pPr>
            <a:r>
              <a:rPr lang="et-EE" dirty="0" smtClean="0"/>
              <a:t>vangide vabastamine </a:t>
            </a:r>
          </a:p>
          <a:p>
            <a:endParaRPr lang="et-EE" dirty="0"/>
          </a:p>
          <a:p>
            <a:r>
              <a:rPr lang="et-EE" dirty="0" smtClean="0"/>
              <a:t>1957 –</a:t>
            </a:r>
          </a:p>
          <a:p>
            <a:pPr marL="114300" indent="0">
              <a:buNone/>
            </a:pPr>
            <a:r>
              <a:rPr lang="et-EE" dirty="0"/>
              <a:t>v</a:t>
            </a:r>
            <a:r>
              <a:rPr lang="et-EE" dirty="0" smtClean="0"/>
              <a:t>õimuvahetuskatsed</a:t>
            </a:r>
          </a:p>
          <a:p>
            <a:pPr marL="114300" indent="0">
              <a:buNone/>
            </a:pPr>
            <a:r>
              <a:rPr lang="et-EE" dirty="0" smtClean="0"/>
              <a:t>(Malenkov, Molotov)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89" y="3212976"/>
            <a:ext cx="5178152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5209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Nikita Hruštšov – 1953-1964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276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Hruštšovi poliitika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Elujärje parandamine:</a:t>
            </a:r>
          </a:p>
          <a:p>
            <a:pPr marL="114300" indent="0">
              <a:buNone/>
            </a:pPr>
            <a:r>
              <a:rPr lang="et-EE" dirty="0" smtClean="0"/>
              <a:t>- seitseaastakuplaan</a:t>
            </a:r>
          </a:p>
          <a:p>
            <a:pPr marL="114300" indent="0">
              <a:buNone/>
            </a:pPr>
            <a:r>
              <a:rPr lang="et-EE" dirty="0" smtClean="0"/>
              <a:t>- korterid (hruštšovkad)</a:t>
            </a:r>
          </a:p>
          <a:p>
            <a:pPr marL="114300" indent="0">
              <a:buNone/>
            </a:pPr>
            <a:r>
              <a:rPr lang="et-EE" dirty="0" smtClean="0"/>
              <a:t>- pensionid</a:t>
            </a:r>
          </a:p>
          <a:p>
            <a:pPr marL="114300" indent="0">
              <a:buNone/>
            </a:pPr>
            <a:r>
              <a:rPr lang="et-EE" dirty="0" smtClean="0"/>
              <a:t>- palgad</a:t>
            </a:r>
          </a:p>
          <a:p>
            <a:pPr marL="114300" indent="0">
              <a:buNone/>
            </a:pPr>
            <a:r>
              <a:rPr lang="et-EE" dirty="0" smtClean="0"/>
              <a:t>- usk helgesse tulevikku</a:t>
            </a:r>
          </a:p>
          <a:p>
            <a:pPr marL="114300" indent="0">
              <a:buNone/>
            </a:pPr>
            <a:endParaRPr lang="et-EE" dirty="0" smtClean="0"/>
          </a:p>
          <a:p>
            <a:pPr marL="114300" indent="0">
              <a:buNone/>
            </a:pPr>
            <a:r>
              <a:rPr lang="et-EE" dirty="0" smtClean="0"/>
              <a:t>Kosmoselend – </a:t>
            </a:r>
          </a:p>
          <a:p>
            <a:pPr marL="114300" indent="0">
              <a:buNone/>
            </a:pPr>
            <a:r>
              <a:rPr lang="et-EE" dirty="0" smtClean="0"/>
              <a:t>12. aprill,1962</a:t>
            </a:r>
          </a:p>
          <a:p>
            <a:pPr marL="114300" indent="0">
              <a:buNone/>
            </a:pPr>
            <a:endParaRPr lang="et-EE" dirty="0"/>
          </a:p>
          <a:p>
            <a:pPr marL="114300" indent="0">
              <a:buNone/>
            </a:pPr>
            <a:r>
              <a:rPr lang="et-EE" dirty="0"/>
              <a:t>Defitsiit</a:t>
            </a:r>
          </a:p>
          <a:p>
            <a:pPr marL="114300" indent="0">
              <a:buNone/>
            </a:pPr>
            <a:r>
              <a:rPr lang="et-EE" dirty="0" smtClean="0"/>
              <a:t>Maisipoliitika</a:t>
            </a:r>
          </a:p>
          <a:p>
            <a:pPr marL="114300" indent="0">
              <a:buNone/>
            </a:pPr>
            <a:r>
              <a:rPr lang="et-EE" dirty="0" smtClean="0"/>
              <a:t>Uudismaad</a:t>
            </a:r>
            <a:endParaRPr lang="et-EE" dirty="0"/>
          </a:p>
          <a:p>
            <a:pPr marL="114300" indent="0">
              <a:buNone/>
            </a:pPr>
            <a:endParaRPr lang="et-E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19" y="2420888"/>
            <a:ext cx="4447387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Hruštšovi välispoliitika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Ida-Berliini (1953), Poola ja Ungari ülestõusud (1956)</a:t>
            </a:r>
          </a:p>
          <a:p>
            <a:r>
              <a:rPr lang="et-EE" dirty="0" smtClean="0"/>
              <a:t>Suessi kriis (1956)</a:t>
            </a:r>
          </a:p>
          <a:p>
            <a:r>
              <a:rPr lang="et-EE" dirty="0" smtClean="0"/>
              <a:t>Berliini müür (1961)</a:t>
            </a:r>
          </a:p>
          <a:p>
            <a:r>
              <a:rPr lang="et-EE" dirty="0" smtClean="0"/>
              <a:t>Kuuba kriis (1962)</a:t>
            </a:r>
          </a:p>
          <a:p>
            <a:endParaRPr lang="et-EE" dirty="0"/>
          </a:p>
          <a:p>
            <a:r>
              <a:rPr lang="et-EE" dirty="0" smtClean="0"/>
              <a:t>Viini tippkohtumine</a:t>
            </a:r>
          </a:p>
          <a:p>
            <a:pPr marL="114300" indent="0">
              <a:buNone/>
            </a:pPr>
            <a:r>
              <a:rPr lang="et-EE" dirty="0" smtClean="0"/>
              <a:t>(1961)</a:t>
            </a:r>
          </a:p>
          <a:p>
            <a:pPr marL="114300" indent="0">
              <a:buNone/>
            </a:pPr>
            <a:endParaRPr lang="et-EE" dirty="0"/>
          </a:p>
          <a:p>
            <a:pPr marL="114300" indent="0">
              <a:buNone/>
            </a:pPr>
            <a:r>
              <a:rPr lang="et-EE" dirty="0" smtClean="0"/>
              <a:t>Sigade lahe dessandi</a:t>
            </a:r>
          </a:p>
          <a:p>
            <a:pPr marL="114300" indent="0">
              <a:buNone/>
            </a:pPr>
            <a:r>
              <a:rPr lang="et-EE" dirty="0"/>
              <a:t>k</a:t>
            </a:r>
            <a:r>
              <a:rPr lang="et-EE" dirty="0" smtClean="0"/>
              <a:t>üsimus ning Berliini</a:t>
            </a:r>
          </a:p>
          <a:p>
            <a:pPr marL="114300" indent="0">
              <a:buNone/>
            </a:pPr>
            <a:r>
              <a:rPr lang="et-EE" dirty="0"/>
              <a:t>t</a:t>
            </a:r>
            <a:r>
              <a:rPr lang="et-EE" dirty="0" smtClean="0"/>
              <a:t>eema arutamine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2976"/>
            <a:ext cx="511868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/>
              <a:t>Võimuvahetus – Leonid Brežnev</a:t>
            </a:r>
            <a:endParaRPr lang="et-E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00600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1964 –Hruštšovi väljavahetamine</a:t>
            </a:r>
          </a:p>
          <a:p>
            <a:endParaRPr lang="et-EE" dirty="0"/>
          </a:p>
          <a:p>
            <a:r>
              <a:rPr lang="et-EE" b="1" dirty="0" smtClean="0"/>
              <a:t>Stagnatsioon (1965-1985)</a:t>
            </a:r>
            <a:r>
              <a:rPr lang="et-EE" dirty="0" smtClean="0"/>
              <a:t> </a:t>
            </a:r>
            <a:r>
              <a:rPr lang="et-EE" dirty="0"/>
              <a:t>– </a:t>
            </a:r>
            <a:r>
              <a:rPr lang="et-EE" dirty="0" smtClean="0"/>
              <a:t>üheks sümboliks </a:t>
            </a:r>
            <a:r>
              <a:rPr lang="et-EE" dirty="0"/>
              <a:t>Praha kevade mahasurumine (1968</a:t>
            </a:r>
            <a:r>
              <a:rPr lang="et-EE" dirty="0" smtClean="0"/>
              <a:t>)</a:t>
            </a:r>
          </a:p>
          <a:p>
            <a:r>
              <a:rPr lang="et-EE" dirty="0" smtClean="0"/>
              <a:t>Kossõgini reformiplaan – kapitalismi mõjude lisamine ehk  ettevõtete iseseisvuse täiendamine</a:t>
            </a:r>
          </a:p>
          <a:p>
            <a:endParaRPr lang="et-EE" b="1" dirty="0"/>
          </a:p>
          <a:p>
            <a:r>
              <a:rPr lang="et-EE" b="1" dirty="0" smtClean="0"/>
              <a:t>Gerontokraatia</a:t>
            </a:r>
          </a:p>
          <a:p>
            <a:endParaRPr lang="et-EE" dirty="0"/>
          </a:p>
          <a:p>
            <a:r>
              <a:rPr lang="et-EE" dirty="0" smtClean="0"/>
              <a:t>Autoriteedi ja korra säilitamise</a:t>
            </a:r>
          </a:p>
          <a:p>
            <a:pPr marL="114300" indent="0">
              <a:buNone/>
            </a:pPr>
            <a:r>
              <a:rPr lang="et-EE" dirty="0"/>
              <a:t>p</a:t>
            </a:r>
            <a:r>
              <a:rPr lang="et-EE" dirty="0" smtClean="0"/>
              <a:t>õhimõte:</a:t>
            </a:r>
          </a:p>
          <a:p>
            <a:pPr marL="114300" indent="0">
              <a:buNone/>
            </a:pPr>
            <a:r>
              <a:rPr lang="et-EE" dirty="0"/>
              <a:t>i</a:t>
            </a:r>
            <a:r>
              <a:rPr lang="et-EE" dirty="0" smtClean="0"/>
              <a:t>sikukultuse kriitika lõpp</a:t>
            </a:r>
          </a:p>
          <a:p>
            <a:pPr marL="114300" indent="0">
              <a:buNone/>
            </a:pPr>
            <a:endParaRPr lang="et-EE" dirty="0"/>
          </a:p>
          <a:p>
            <a:pPr marL="114300" indent="0">
              <a:buNone/>
            </a:pPr>
            <a:r>
              <a:rPr lang="et-EE" dirty="0" smtClean="0"/>
              <a:t>Võitlus dissidentide vastu</a:t>
            </a:r>
          </a:p>
          <a:p>
            <a:pPr marL="114300" indent="0">
              <a:buNone/>
            </a:pPr>
            <a:endParaRPr lang="et-EE" dirty="0"/>
          </a:p>
          <a:p>
            <a:pPr marL="114300" indent="0">
              <a:buNone/>
            </a:pPr>
            <a:endParaRPr lang="et-E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85" y="2996952"/>
            <a:ext cx="3428960" cy="3887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638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Leonid Brežnev – 1964-1982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564904"/>
            <a:ext cx="281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NLKP KK peasekretär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131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197</TotalTime>
  <Words>367</Words>
  <Application>Microsoft Office PowerPoint</Application>
  <PresentationFormat>Ekraaniseanss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3" baseType="lpstr">
      <vt:lpstr>Adjacency</vt:lpstr>
      <vt:lpstr>NSVL peale II maailmasõda</vt:lpstr>
      <vt:lpstr>Hilisstalinism</vt:lpstr>
      <vt:lpstr>Majandus</vt:lpstr>
      <vt:lpstr>Stalini sisepoliitika</vt:lpstr>
      <vt:lpstr>Võimuvahetus ja sulaaja algus</vt:lpstr>
      <vt:lpstr>Sulaaeg (1956-1965)</vt:lpstr>
      <vt:lpstr>Hruštšovi poliitika</vt:lpstr>
      <vt:lpstr>Hruštšovi välispoliitika</vt:lpstr>
      <vt:lpstr>Võimuvahetus – Leonid Brežnev</vt:lpstr>
      <vt:lpstr>Brežnevi poliitika</vt:lpstr>
      <vt:lpstr>Juri Antropov</vt:lpstr>
      <vt:lpstr>Konstantin Tšernenko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NSVL peale II maailmasõda</dc:title>
  <dc:creator>I5-4670K</dc:creator>
  <cp:lastModifiedBy>opetaja</cp:lastModifiedBy>
  <cp:revision>156</cp:revision>
  <dcterms:created xsi:type="dcterms:W3CDTF">2015-01-26T12:19:03Z</dcterms:created>
  <dcterms:modified xsi:type="dcterms:W3CDTF">2015-01-27T07:20:08Z</dcterms:modified>
</cp:coreProperties>
</file>