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1"/>
  </p:notesMasterIdLst>
  <p:sldIdLst>
    <p:sldId id="256" r:id="rId2"/>
    <p:sldId id="273" r:id="rId3"/>
    <p:sldId id="296" r:id="rId4"/>
    <p:sldId id="274" r:id="rId5"/>
    <p:sldId id="275" r:id="rId6"/>
    <p:sldId id="278" r:id="rId7"/>
    <p:sldId id="277" r:id="rId8"/>
    <p:sldId id="276" r:id="rId9"/>
    <p:sldId id="289" r:id="rId10"/>
    <p:sldId id="272" r:id="rId11"/>
    <p:sldId id="267" r:id="rId12"/>
    <p:sldId id="258" r:id="rId13"/>
    <p:sldId id="279" r:id="rId14"/>
    <p:sldId id="259" r:id="rId15"/>
    <p:sldId id="285" r:id="rId16"/>
    <p:sldId id="281" r:id="rId17"/>
    <p:sldId id="286" r:id="rId18"/>
    <p:sldId id="260" r:id="rId19"/>
    <p:sldId id="283" r:id="rId20"/>
    <p:sldId id="303" r:id="rId21"/>
    <p:sldId id="294" r:id="rId22"/>
    <p:sldId id="304" r:id="rId23"/>
    <p:sldId id="297" r:id="rId24"/>
    <p:sldId id="295" r:id="rId25"/>
    <p:sldId id="300" r:id="rId26"/>
    <p:sldId id="282" r:id="rId27"/>
    <p:sldId id="299" r:id="rId28"/>
    <p:sldId id="298" r:id="rId29"/>
    <p:sldId id="261" r:id="rId30"/>
    <p:sldId id="305" r:id="rId31"/>
    <p:sldId id="302" r:id="rId32"/>
    <p:sldId id="306" r:id="rId33"/>
    <p:sldId id="262" r:id="rId34"/>
    <p:sldId id="263" r:id="rId35"/>
    <p:sldId id="264" r:id="rId36"/>
    <p:sldId id="310" r:id="rId37"/>
    <p:sldId id="316" r:id="rId38"/>
    <p:sldId id="335" r:id="rId39"/>
    <p:sldId id="334" r:id="rId40"/>
    <p:sldId id="311" r:id="rId41"/>
    <p:sldId id="321" r:id="rId42"/>
    <p:sldId id="312" r:id="rId43"/>
    <p:sldId id="330" r:id="rId44"/>
    <p:sldId id="324" r:id="rId45"/>
    <p:sldId id="320" r:id="rId46"/>
    <p:sldId id="333" r:id="rId47"/>
    <p:sldId id="318" r:id="rId48"/>
    <p:sldId id="328" r:id="rId49"/>
    <p:sldId id="329" r:id="rId50"/>
    <p:sldId id="336" r:id="rId51"/>
    <p:sldId id="337" r:id="rId52"/>
    <p:sldId id="332" r:id="rId53"/>
    <p:sldId id="339" r:id="rId54"/>
    <p:sldId id="347" r:id="rId55"/>
    <p:sldId id="349" r:id="rId56"/>
    <p:sldId id="348" r:id="rId57"/>
    <p:sldId id="345" r:id="rId58"/>
    <p:sldId id="344" r:id="rId59"/>
    <p:sldId id="350" r:id="rId60"/>
    <p:sldId id="351" r:id="rId61"/>
    <p:sldId id="352" r:id="rId62"/>
    <p:sldId id="343" r:id="rId63"/>
    <p:sldId id="353" r:id="rId64"/>
    <p:sldId id="355" r:id="rId65"/>
    <p:sldId id="354" r:id="rId66"/>
    <p:sldId id="340" r:id="rId67"/>
    <p:sldId id="342" r:id="rId68"/>
    <p:sldId id="357" r:id="rId69"/>
    <p:sldId id="356" r:id="rId70"/>
  </p:sldIdLst>
  <p:sldSz cx="9144000" cy="6858000" type="screen4x3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6" autoAdjust="0"/>
    <p:restoredTop sz="94707" autoAdjust="0"/>
  </p:normalViewPr>
  <p:slideViewPr>
    <p:cSldViewPr>
      <p:cViewPr varScale="1">
        <p:scale>
          <a:sx n="102" d="100"/>
          <a:sy n="102" d="100"/>
        </p:scale>
        <p:origin x="-23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1728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5F2478-541B-4DD8-AA4F-38454087D658}" type="datetimeFigureOut">
              <a:rPr lang="et-EE" smtClean="0"/>
              <a:pPr/>
              <a:t>14.03.2014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0ED003-FC41-40E0-9600-7411DFC5C763}" type="slidenum">
              <a:rPr lang="et-EE" smtClean="0"/>
              <a:pPr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27267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0ED003-FC41-40E0-9600-7411DFC5C763}" type="slidenum">
              <a:rPr lang="et-EE" smtClean="0"/>
              <a:pPr/>
              <a:t>38</a:t>
            </a:fld>
            <a:endParaRPr lang="et-EE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i pildi kohatä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ärkmete kohatäid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t-EE" dirty="0"/>
          </a:p>
        </p:txBody>
      </p:sp>
      <p:sp>
        <p:nvSpPr>
          <p:cNvPr id="4" name="Slaidinumbri kohatä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763C5-6A7B-476C-AF80-62B46D04E354}" type="slidenum">
              <a:rPr lang="et-EE" smtClean="0"/>
              <a:pPr/>
              <a:t>52</a:t>
            </a:fld>
            <a:endParaRPr lang="et-E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2800-BBEE-492D-9BFD-F0DEB4B2B4DB}" type="datetimeFigureOut">
              <a:rPr lang="et-EE" smtClean="0"/>
              <a:pPr/>
              <a:t>14.03.2014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FC3E-E9F1-41FC-BAB8-0079B0C07B3D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2800-BBEE-492D-9BFD-F0DEB4B2B4DB}" type="datetimeFigureOut">
              <a:rPr lang="et-EE" smtClean="0"/>
              <a:pPr/>
              <a:t>14.03.2014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FC3E-E9F1-41FC-BAB8-0079B0C07B3D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2800-BBEE-492D-9BFD-F0DEB4B2B4DB}" type="datetimeFigureOut">
              <a:rPr lang="et-EE" smtClean="0"/>
              <a:pPr/>
              <a:t>14.03.2014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FC3E-E9F1-41FC-BAB8-0079B0C07B3D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2800-BBEE-492D-9BFD-F0DEB4B2B4DB}" type="datetimeFigureOut">
              <a:rPr lang="et-EE" smtClean="0"/>
              <a:pPr/>
              <a:t>14.03.2014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FC3E-E9F1-41FC-BAB8-0079B0C07B3D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2800-BBEE-492D-9BFD-F0DEB4B2B4DB}" type="datetimeFigureOut">
              <a:rPr lang="et-EE" smtClean="0"/>
              <a:pPr/>
              <a:t>14.03.2014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FC3E-E9F1-41FC-BAB8-0079B0C07B3D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2800-BBEE-492D-9BFD-F0DEB4B2B4DB}" type="datetimeFigureOut">
              <a:rPr lang="et-EE" smtClean="0"/>
              <a:pPr/>
              <a:t>14.03.2014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FC3E-E9F1-41FC-BAB8-0079B0C07B3D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2800-BBEE-492D-9BFD-F0DEB4B2B4DB}" type="datetimeFigureOut">
              <a:rPr lang="et-EE" smtClean="0"/>
              <a:pPr/>
              <a:t>14.03.2014</a:t>
            </a:fld>
            <a:endParaRPr lang="et-E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FC3E-E9F1-41FC-BAB8-0079B0C07B3D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2800-BBEE-492D-9BFD-F0DEB4B2B4DB}" type="datetimeFigureOut">
              <a:rPr lang="et-EE" smtClean="0"/>
              <a:pPr/>
              <a:t>14.03.2014</a:t>
            </a:fld>
            <a:endParaRPr lang="et-E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FC3E-E9F1-41FC-BAB8-0079B0C07B3D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2800-BBEE-492D-9BFD-F0DEB4B2B4DB}" type="datetimeFigureOut">
              <a:rPr lang="et-EE" smtClean="0"/>
              <a:pPr/>
              <a:t>14.03.2014</a:t>
            </a:fld>
            <a:endParaRPr lang="et-E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FC3E-E9F1-41FC-BAB8-0079B0C07B3D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2800-BBEE-492D-9BFD-F0DEB4B2B4DB}" type="datetimeFigureOut">
              <a:rPr lang="et-EE" smtClean="0"/>
              <a:pPr/>
              <a:t>14.03.2014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FC3E-E9F1-41FC-BAB8-0079B0C07B3D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D2800-BBEE-492D-9BFD-F0DEB4B2B4DB}" type="datetimeFigureOut">
              <a:rPr lang="et-EE" smtClean="0"/>
              <a:pPr/>
              <a:t>14.03.2014</a:t>
            </a:fld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53FC3E-E9F1-41FC-BAB8-0079B0C07B3D}" type="slidenum">
              <a:rPr lang="et-EE" smtClean="0"/>
              <a:pPr/>
              <a:t>‹#›</a:t>
            </a:fld>
            <a:endParaRPr lang="et-E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5D2800-BBEE-492D-9BFD-F0DEB4B2B4DB}" type="datetimeFigureOut">
              <a:rPr lang="et-EE" smtClean="0"/>
              <a:pPr/>
              <a:t>14.03.2014</a:t>
            </a:fld>
            <a:endParaRPr lang="et-E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3FC3E-E9F1-41FC-BAB8-0079B0C07B3D}" type="slidenum">
              <a:rPr lang="et-EE" smtClean="0"/>
              <a:pPr/>
              <a:t>‹#›</a:t>
            </a:fld>
            <a:endParaRPr lang="et-E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www.db18.com/d/islam/islam_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33342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476673"/>
            <a:ext cx="5868144" cy="1440160"/>
          </a:xfrm>
        </p:spPr>
        <p:txBody>
          <a:bodyPr>
            <a:normAutofit fontScale="90000"/>
          </a:bodyPr>
          <a:lstStyle/>
          <a:p>
            <a:r>
              <a:rPr lang="et-EE" sz="8800" dirty="0" smtClean="0"/>
              <a:t>Islamimaailm</a:t>
            </a:r>
            <a:endParaRPr lang="et-EE" sz="8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80528" y="1988840"/>
            <a:ext cx="6400800" cy="1752600"/>
          </a:xfrm>
        </p:spPr>
        <p:txBody>
          <a:bodyPr/>
          <a:lstStyle/>
          <a:p>
            <a:r>
              <a:rPr lang="et-EE" dirty="0" smtClean="0">
                <a:solidFill>
                  <a:schemeClr val="tx1"/>
                </a:solidFill>
              </a:rPr>
              <a:t>Õp Andre Pettai</a:t>
            </a:r>
          </a:p>
          <a:p>
            <a:r>
              <a:rPr lang="et-EE" dirty="0" smtClean="0">
                <a:solidFill>
                  <a:schemeClr val="tx1"/>
                </a:solidFill>
              </a:rPr>
              <a:t>andre.pettai@htg.tartu.ee</a:t>
            </a:r>
            <a:endParaRPr lang="et-E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>
            <a:normAutofit/>
          </a:bodyPr>
          <a:lstStyle/>
          <a:p>
            <a:r>
              <a:rPr lang="et-EE" dirty="0" smtClean="0"/>
              <a:t>Kümme suurima moslemite arvuga riiki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644008" cy="5257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t-EE" dirty="0" smtClean="0"/>
              <a:t>Indoneesia</a:t>
            </a:r>
          </a:p>
          <a:p>
            <a:pPr marL="514350" indent="-514350">
              <a:buFont typeface="+mj-lt"/>
              <a:buAutoNum type="arabicPeriod"/>
            </a:pPr>
            <a:r>
              <a:rPr lang="et-EE" dirty="0" smtClean="0"/>
              <a:t>India</a:t>
            </a:r>
          </a:p>
          <a:p>
            <a:pPr marL="514350" indent="-514350">
              <a:buFont typeface="+mj-lt"/>
              <a:buAutoNum type="arabicPeriod"/>
            </a:pPr>
            <a:r>
              <a:rPr lang="et-EE" dirty="0" smtClean="0"/>
              <a:t>Pakistan</a:t>
            </a:r>
          </a:p>
          <a:p>
            <a:pPr marL="514350" indent="-514350">
              <a:buFont typeface="+mj-lt"/>
              <a:buAutoNum type="arabicPeriod"/>
            </a:pPr>
            <a:r>
              <a:rPr lang="et-EE" dirty="0" smtClean="0"/>
              <a:t>Bangladesh</a:t>
            </a:r>
          </a:p>
          <a:p>
            <a:pPr marL="514350" indent="-514350">
              <a:buFont typeface="+mj-lt"/>
              <a:buAutoNum type="arabicPeriod"/>
            </a:pPr>
            <a:r>
              <a:rPr lang="et-EE" dirty="0" smtClean="0"/>
              <a:t>Nigeeria</a:t>
            </a:r>
          </a:p>
          <a:p>
            <a:pPr marL="514350" indent="-514350">
              <a:buFont typeface="+mj-lt"/>
              <a:buAutoNum type="arabicPeriod"/>
            </a:pPr>
            <a:r>
              <a:rPr lang="et-EE" dirty="0" smtClean="0"/>
              <a:t>Egiptus</a:t>
            </a:r>
          </a:p>
          <a:p>
            <a:pPr marL="514350" indent="-514350">
              <a:buFont typeface="+mj-lt"/>
              <a:buAutoNum type="arabicPeriod"/>
            </a:pPr>
            <a:r>
              <a:rPr lang="et-EE" dirty="0" smtClean="0"/>
              <a:t>Iraan</a:t>
            </a:r>
          </a:p>
          <a:p>
            <a:pPr marL="514350" indent="-514350">
              <a:buFont typeface="+mj-lt"/>
              <a:buAutoNum type="arabicPeriod"/>
            </a:pPr>
            <a:r>
              <a:rPr lang="et-EE" dirty="0" smtClean="0"/>
              <a:t>Türgi</a:t>
            </a:r>
          </a:p>
          <a:p>
            <a:pPr marL="514350" indent="-514350">
              <a:buFont typeface="+mj-lt"/>
              <a:buAutoNum type="arabicPeriod"/>
            </a:pPr>
            <a:r>
              <a:rPr lang="et-EE" dirty="0" smtClean="0"/>
              <a:t>Alžeeria</a:t>
            </a:r>
          </a:p>
          <a:p>
            <a:pPr marL="514350" indent="-514350">
              <a:buFont typeface="+mj-lt"/>
              <a:buAutoNum type="arabicPeriod"/>
            </a:pPr>
            <a:r>
              <a:rPr lang="et-EE" dirty="0" smtClean="0"/>
              <a:t>Maroko</a:t>
            </a:r>
            <a:endParaRPr lang="et-E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495800" cy="5257800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t-EE" dirty="0" smtClean="0"/>
              <a:t>209 000 000</a:t>
            </a:r>
          </a:p>
          <a:p>
            <a:pPr marL="514350" indent="-514350">
              <a:buFont typeface="+mj-lt"/>
              <a:buAutoNum type="arabicPeriod"/>
            </a:pPr>
            <a:r>
              <a:rPr lang="et-EE" dirty="0" smtClean="0"/>
              <a:t>176 000 000</a:t>
            </a:r>
          </a:p>
          <a:p>
            <a:pPr marL="514350" indent="-514350">
              <a:buFont typeface="+mj-lt"/>
              <a:buAutoNum type="arabicPeriod"/>
            </a:pPr>
            <a:r>
              <a:rPr lang="et-EE" dirty="0" smtClean="0"/>
              <a:t>167 000 000</a:t>
            </a:r>
          </a:p>
          <a:p>
            <a:pPr marL="514350" indent="-514350">
              <a:buFont typeface="+mj-lt"/>
              <a:buAutoNum type="arabicPeriod"/>
            </a:pPr>
            <a:r>
              <a:rPr lang="et-EE" dirty="0" smtClean="0"/>
              <a:t>134 000 000</a:t>
            </a:r>
          </a:p>
          <a:p>
            <a:pPr marL="514350" indent="-514350">
              <a:buFont typeface="+mj-lt"/>
              <a:buAutoNum type="arabicPeriod"/>
            </a:pPr>
            <a:r>
              <a:rPr lang="et-EE" dirty="0" smtClean="0"/>
              <a:t>77 000 000</a:t>
            </a:r>
          </a:p>
          <a:p>
            <a:pPr marL="514350" indent="-514350">
              <a:buFont typeface="+mj-lt"/>
              <a:buAutoNum type="arabicPeriod"/>
            </a:pPr>
            <a:r>
              <a:rPr lang="et-EE" dirty="0" smtClean="0"/>
              <a:t>77 000 000</a:t>
            </a:r>
          </a:p>
          <a:p>
            <a:pPr marL="514350" indent="-514350">
              <a:buFont typeface="+mj-lt"/>
              <a:buAutoNum type="arabicPeriod"/>
            </a:pPr>
            <a:r>
              <a:rPr lang="et-EE" dirty="0" smtClean="0"/>
              <a:t>74 000 000</a:t>
            </a:r>
          </a:p>
          <a:p>
            <a:pPr marL="514350" indent="-514350">
              <a:buFont typeface="+mj-lt"/>
              <a:buAutoNum type="arabicPeriod"/>
            </a:pPr>
            <a:r>
              <a:rPr lang="et-EE" dirty="0" smtClean="0"/>
              <a:t>71 000 000</a:t>
            </a:r>
          </a:p>
          <a:p>
            <a:pPr marL="514350" indent="-514350">
              <a:buFont typeface="+mj-lt"/>
              <a:buAutoNum type="arabicPeriod"/>
            </a:pPr>
            <a:r>
              <a:rPr lang="et-EE" dirty="0" smtClean="0"/>
              <a:t>35 000 000</a:t>
            </a:r>
          </a:p>
          <a:p>
            <a:pPr marL="514350" indent="-514350">
              <a:buFont typeface="+mj-lt"/>
              <a:buAutoNum type="arabicPeriod"/>
            </a:pPr>
            <a:r>
              <a:rPr lang="et-EE" dirty="0" smtClean="0"/>
              <a:t>32 000 000</a:t>
            </a:r>
          </a:p>
          <a:p>
            <a:pPr marL="514350" indent="-514350">
              <a:buFont typeface="+mj-lt"/>
              <a:buAutoNum type="arabicPeriod"/>
            </a:pPr>
            <a:endParaRPr lang="et-EE" dirty="0"/>
          </a:p>
        </p:txBody>
      </p:sp>
      <p:pic>
        <p:nvPicPr>
          <p:cNvPr id="5" name="Picture 12" descr="Pilt:Flag of Indonesia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1628800"/>
            <a:ext cx="720080" cy="461966"/>
          </a:xfrm>
          <a:prstGeom prst="rect">
            <a:avLst/>
          </a:prstGeom>
          <a:noFill/>
        </p:spPr>
      </p:pic>
      <p:sp>
        <p:nvSpPr>
          <p:cNvPr id="30722" name="AutoShape 2" descr="http://upload.wikimedia.org/wikipedia/en/4/41/Flag_of_India.svg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  <p:sp>
        <p:nvSpPr>
          <p:cNvPr id="30724" name="AutoShape 4" descr="http://upload.wikimedia.org/wikipedia/en/4/41/Flag_of_India.svg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  <p:sp>
        <p:nvSpPr>
          <p:cNvPr id="30726" name="AutoShape 6" descr="http://upload.wikimedia.org/wikipedia/en/4/41/Flag_of_India.svg"/>
          <p:cNvSpPr>
            <a:spLocks noChangeAspect="1" noChangeArrowheads="1"/>
          </p:cNvSpPr>
          <p:nvPr/>
        </p:nvSpPr>
        <p:spPr bwMode="auto">
          <a:xfrm>
            <a:off x="155575" y="-830263"/>
            <a:ext cx="2619375" cy="17430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  <p:pic>
        <p:nvPicPr>
          <p:cNvPr id="30728" name="Picture 8" descr="File:Flag of India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2132856"/>
            <a:ext cx="720080" cy="479754"/>
          </a:xfrm>
          <a:prstGeom prst="rect">
            <a:avLst/>
          </a:prstGeom>
          <a:noFill/>
        </p:spPr>
      </p:pic>
      <p:pic>
        <p:nvPicPr>
          <p:cNvPr id="10" name="Picture 6" descr="Pilt:Flag of Bangladesh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6296" y="3140968"/>
            <a:ext cx="792088" cy="475253"/>
          </a:xfrm>
          <a:prstGeom prst="rect">
            <a:avLst/>
          </a:prstGeom>
          <a:noFill/>
        </p:spPr>
      </p:pic>
      <p:pic>
        <p:nvPicPr>
          <p:cNvPr id="11" name="Picture 4" descr="Pilt:Flag of Pakistan.sv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6297" y="2660371"/>
            <a:ext cx="720079" cy="453987"/>
          </a:xfrm>
          <a:prstGeom prst="rect">
            <a:avLst/>
          </a:prstGeom>
          <a:noFill/>
        </p:spPr>
      </p:pic>
      <p:pic>
        <p:nvPicPr>
          <p:cNvPr id="30730" name="Picture 10" descr="Pilt:Flag of Nigeria.sv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6296" y="3717032"/>
            <a:ext cx="792088" cy="396044"/>
          </a:xfrm>
          <a:prstGeom prst="rect">
            <a:avLst/>
          </a:prstGeom>
          <a:noFill/>
        </p:spPr>
      </p:pic>
      <p:pic>
        <p:nvPicPr>
          <p:cNvPr id="30732" name="Picture 12" descr="Pilt:Flag of Egypt.sv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4149080"/>
            <a:ext cx="792088" cy="527730"/>
          </a:xfrm>
          <a:prstGeom prst="rect">
            <a:avLst/>
          </a:prstGeom>
          <a:noFill/>
        </p:spPr>
      </p:pic>
      <p:pic>
        <p:nvPicPr>
          <p:cNvPr id="30736" name="Picture 16" descr="File:Flag of Iran.sv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6296" y="4725144"/>
            <a:ext cx="792088" cy="452481"/>
          </a:xfrm>
          <a:prstGeom prst="rect">
            <a:avLst/>
          </a:prstGeom>
          <a:noFill/>
        </p:spPr>
      </p:pic>
      <p:pic>
        <p:nvPicPr>
          <p:cNvPr id="16" name="Picture 44" descr="Pilt:Flag of Turkey.sv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6296" y="5229201"/>
            <a:ext cx="720080" cy="479754"/>
          </a:xfrm>
          <a:prstGeom prst="rect">
            <a:avLst/>
          </a:prstGeom>
          <a:noFill/>
        </p:spPr>
      </p:pic>
      <p:pic>
        <p:nvPicPr>
          <p:cNvPr id="17" name="Picture 16" descr="Pilt:Flag of Algeria.sv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08304" y="5733256"/>
            <a:ext cx="792088" cy="527728"/>
          </a:xfrm>
          <a:prstGeom prst="rect">
            <a:avLst/>
          </a:prstGeom>
          <a:noFill/>
        </p:spPr>
      </p:pic>
      <p:pic>
        <p:nvPicPr>
          <p:cNvPr id="30738" name="Picture 18" descr="File:Flag of Morocco.sv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08304" y="6330273"/>
            <a:ext cx="792088" cy="5277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88840"/>
            <a:ext cx="9144000" cy="2262113"/>
          </a:xfrm>
        </p:spPr>
        <p:txBody>
          <a:bodyPr>
            <a:noAutofit/>
          </a:bodyPr>
          <a:lstStyle/>
          <a:p>
            <a:r>
              <a:rPr lang="et-EE" sz="4800" dirty="0" smtClean="0"/>
              <a:t>1. Islamimaade varane ajalugu</a:t>
            </a:r>
            <a:endParaRPr lang="et-EE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t-E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et-EE" dirty="0"/>
              <a:t>B</a:t>
            </a:r>
            <a:r>
              <a:rPr lang="et-EE" dirty="0" smtClean="0"/>
              <a:t>eduiinid </a:t>
            </a:r>
          </a:p>
          <a:p>
            <a:pPr lvl="1"/>
            <a:r>
              <a:rPr lang="et-EE" dirty="0" smtClean="0"/>
              <a:t>sõltumatud hõimud</a:t>
            </a:r>
          </a:p>
          <a:p>
            <a:pPr lvl="1"/>
            <a:r>
              <a:rPr lang="et-EE" dirty="0" smtClean="0"/>
              <a:t>kaamel</a:t>
            </a:r>
          </a:p>
          <a:p>
            <a:pPr lvl="1"/>
            <a:r>
              <a:rPr lang="et-EE" dirty="0" smtClean="0"/>
              <a:t>veritasu</a:t>
            </a:r>
          </a:p>
          <a:p>
            <a:pPr lvl="1"/>
            <a:r>
              <a:rPr lang="et-EE" dirty="0" smtClean="0"/>
              <a:t>patriarhaalsus</a:t>
            </a:r>
          </a:p>
          <a:p>
            <a:r>
              <a:rPr lang="et-EE" dirty="0" smtClean="0"/>
              <a:t>Meka</a:t>
            </a:r>
          </a:p>
          <a:p>
            <a:pPr lvl="1"/>
            <a:r>
              <a:rPr lang="et-EE" dirty="0" err="1" smtClean="0"/>
              <a:t>Kaaba</a:t>
            </a:r>
            <a:r>
              <a:rPr lang="et-EE" dirty="0" smtClean="0"/>
              <a:t> tempel</a:t>
            </a:r>
          </a:p>
          <a:p>
            <a:pPr lvl="1"/>
            <a:r>
              <a:rPr lang="et-EE" dirty="0" smtClean="0"/>
              <a:t>polüteism</a:t>
            </a:r>
          </a:p>
          <a:p>
            <a:pPr lvl="1">
              <a:buNone/>
            </a:pPr>
            <a:endParaRPr lang="et-EE" dirty="0" smtClean="0"/>
          </a:p>
        </p:txBody>
      </p:sp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/>
          <a:lstStyle/>
          <a:p>
            <a:pPr algn="l"/>
            <a:r>
              <a:rPr lang="et-EE" dirty="0" smtClean="0"/>
              <a:t>1.1. Araabia varane ühiskond</a:t>
            </a:r>
            <a:endParaRPr lang="et-EE" dirty="0"/>
          </a:p>
        </p:txBody>
      </p:sp>
      <p:pic>
        <p:nvPicPr>
          <p:cNvPr id="12290" name="Picture 2" descr="File:Bedou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412776"/>
            <a:ext cx="3089982" cy="4784229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148064" y="6237312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i="1" dirty="0" smtClean="0"/>
              <a:t>Beduiin</a:t>
            </a:r>
            <a:endParaRPr lang="et-EE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38914" name="Picture 2" descr="http://upload.wikimedia.org/wikipedia/commons/f/f3/Kaaba_mirror_edit_j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0"/>
            <a:ext cx="7848872" cy="588398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11560" y="6021288"/>
            <a:ext cx="1615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i="1" dirty="0" smtClean="0"/>
              <a:t>Kaaba tempel</a:t>
            </a:r>
            <a:endParaRPr lang="et-EE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0" y="1268760"/>
            <a:ext cx="9144000" cy="5589240"/>
          </a:xfrm>
        </p:spPr>
        <p:txBody>
          <a:bodyPr>
            <a:normAutofit/>
          </a:bodyPr>
          <a:lstStyle/>
          <a:p>
            <a:r>
              <a:rPr lang="et-EE" dirty="0" smtClean="0"/>
              <a:t>Kirjaoskamatu kaupmees Mekast</a:t>
            </a:r>
          </a:p>
          <a:p>
            <a:pPr lvl="1"/>
            <a:r>
              <a:rPr lang="et-EE" dirty="0" smtClean="0"/>
              <a:t>kuulutas suuliselt</a:t>
            </a:r>
          </a:p>
          <a:p>
            <a:r>
              <a:rPr lang="et-EE" dirty="0" smtClean="0"/>
              <a:t>610 esimene ilmutus</a:t>
            </a:r>
          </a:p>
          <a:p>
            <a:r>
              <a:rPr lang="et-EE" dirty="0" smtClean="0"/>
              <a:t>622 põgenemine Mekast (</a:t>
            </a:r>
            <a:r>
              <a:rPr lang="et-EE" i="1" dirty="0" smtClean="0"/>
              <a:t>hidžra</a:t>
            </a:r>
            <a:r>
              <a:rPr lang="et-EE" dirty="0" smtClean="0"/>
              <a:t>)</a:t>
            </a:r>
          </a:p>
          <a:p>
            <a:pPr lvl="1"/>
            <a:r>
              <a:rPr lang="et-EE" dirty="0"/>
              <a:t>m</a:t>
            </a:r>
            <a:r>
              <a:rPr lang="et-EE" dirty="0" smtClean="0"/>
              <a:t>oslemite ajaarvamise algus</a:t>
            </a:r>
            <a:endParaRPr lang="et-EE" sz="2400" dirty="0" smtClean="0"/>
          </a:p>
          <a:p>
            <a:r>
              <a:rPr lang="et-EE" dirty="0" smtClean="0"/>
              <a:t>630 tagasipöördumine Mekasse</a:t>
            </a:r>
          </a:p>
          <a:p>
            <a:pPr lvl="1"/>
            <a:r>
              <a:rPr lang="et-EE" dirty="0" smtClean="0"/>
              <a:t>Araabia riigi teke</a:t>
            </a:r>
          </a:p>
          <a:p>
            <a:pPr lvl="1">
              <a:buNone/>
            </a:pPr>
            <a:endParaRPr lang="et-EE" dirty="0" smtClean="0"/>
          </a:p>
          <a:p>
            <a:pPr lvl="1"/>
            <a:endParaRPr lang="et-EE" dirty="0" smtClean="0"/>
          </a:p>
          <a:p>
            <a:endParaRPr lang="et-EE" dirty="0" smtClean="0"/>
          </a:p>
        </p:txBody>
      </p:sp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t-EE" dirty="0" smtClean="0"/>
              <a:t>1.2. Prohvet Muhamed (570-632)</a:t>
            </a:r>
            <a:endParaRPr lang="et-EE" dirty="0"/>
          </a:p>
        </p:txBody>
      </p:sp>
      <p:pic>
        <p:nvPicPr>
          <p:cNvPr id="11266" name="Picture 2" descr="http://3.bp.blogspot.com/_VmYqFPBtvk4/TSCqtUBnHfI/AAAAAAAAAAM/enzNdIPAjWc/s1600/saudi-mecca-madina-jeddah-riyadh-map-600%255B1%255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9624" y="4077072"/>
            <a:ext cx="3384376" cy="25805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5058" name="Picture 2" descr="http://static.panoramio.com/photos/large/153129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0"/>
            <a:ext cx="8172400" cy="612652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9552" y="6165304"/>
            <a:ext cx="2396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i="1" dirty="0" smtClean="0"/>
              <a:t>Mediina Quba mošee</a:t>
            </a:r>
            <a:endParaRPr lang="et-EE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et-EE" dirty="0" smtClean="0"/>
              <a:t>1.3. Islami levik kalifaadi ajal 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445224"/>
          </a:xfrm>
        </p:spPr>
        <p:txBody>
          <a:bodyPr/>
          <a:lstStyle/>
          <a:p>
            <a:r>
              <a:rPr lang="et-EE" dirty="0" smtClean="0"/>
              <a:t>Kalifaat – Araabia riik Lähis-Idas, Kesk-Aasias ja Põhja-Aafrikas (7.-10. saj)</a:t>
            </a:r>
          </a:p>
          <a:p>
            <a:pPr lvl="1"/>
            <a:r>
              <a:rPr lang="et-EE" dirty="0" smtClean="0"/>
              <a:t>araabia keeles </a:t>
            </a:r>
            <a:r>
              <a:rPr lang="et-EE" i="1" dirty="0" smtClean="0"/>
              <a:t>khalifa </a:t>
            </a:r>
            <a:r>
              <a:rPr lang="et-EE" dirty="0" smtClean="0"/>
              <a:t>(järglane)</a:t>
            </a:r>
          </a:p>
          <a:p>
            <a:pPr lvl="1"/>
            <a:r>
              <a:rPr lang="et-EE" dirty="0" smtClean="0"/>
              <a:t>kaliif, vesiir, emiir</a:t>
            </a:r>
          </a:p>
          <a:p>
            <a:r>
              <a:rPr lang="et-EE" dirty="0" smtClean="0"/>
              <a:t>Neli esimest kaliifi (</a:t>
            </a:r>
            <a:r>
              <a:rPr lang="et-EE" i="1" dirty="0" smtClean="0"/>
              <a:t>Rašidun</a:t>
            </a:r>
            <a:r>
              <a:rPr lang="et-EE" dirty="0" smtClean="0"/>
              <a:t> e “õigesti juhitud”)</a:t>
            </a:r>
          </a:p>
          <a:p>
            <a:pPr lvl="1"/>
            <a:r>
              <a:rPr lang="et-EE" dirty="0" smtClean="0"/>
              <a:t>Abu Bakr (632-634)</a:t>
            </a:r>
          </a:p>
          <a:p>
            <a:pPr lvl="1"/>
            <a:r>
              <a:rPr lang="et-EE" dirty="0" smtClean="0"/>
              <a:t>Omar (634-644)</a:t>
            </a:r>
          </a:p>
          <a:p>
            <a:pPr lvl="1"/>
            <a:r>
              <a:rPr lang="et-EE" dirty="0" smtClean="0"/>
              <a:t>Uthman (644-656)</a:t>
            </a:r>
          </a:p>
          <a:p>
            <a:pPr lvl="1"/>
            <a:r>
              <a:rPr lang="et-EE" dirty="0" smtClean="0"/>
              <a:t>Ali (656-661)</a:t>
            </a:r>
            <a:endParaRPr lang="et-E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Omaijaadid (661-750)</a:t>
            </a:r>
          </a:p>
          <a:p>
            <a:pPr lvl="1"/>
            <a:r>
              <a:rPr lang="et-EE" dirty="0"/>
              <a:t>p</a:t>
            </a:r>
            <a:r>
              <a:rPr lang="et-EE" dirty="0" smtClean="0"/>
              <a:t>ealinn Damaskus</a:t>
            </a:r>
          </a:p>
          <a:p>
            <a:pPr lvl="1"/>
            <a:r>
              <a:rPr lang="et-EE" dirty="0"/>
              <a:t>k</a:t>
            </a:r>
            <a:r>
              <a:rPr lang="et-EE" dirty="0" smtClean="0"/>
              <a:t>alifaat saavutab suurimad piirid</a:t>
            </a:r>
          </a:p>
          <a:p>
            <a:r>
              <a:rPr lang="et-EE" dirty="0" smtClean="0"/>
              <a:t>Abassiidid (750-1258)</a:t>
            </a:r>
          </a:p>
          <a:p>
            <a:pPr lvl="1"/>
            <a:r>
              <a:rPr lang="et-EE" dirty="0" smtClean="0"/>
              <a:t>pealinn Bagdad</a:t>
            </a:r>
            <a:endParaRPr lang="et-EE" dirty="0"/>
          </a:p>
          <a:p>
            <a:pPr lvl="1"/>
            <a:r>
              <a:rPr lang="et-EE" dirty="0" smtClean="0"/>
              <a:t>kultuuriline õitseng</a:t>
            </a:r>
          </a:p>
        </p:txBody>
      </p:sp>
      <p:pic>
        <p:nvPicPr>
          <p:cNvPr id="15362" name="Picture 2" descr="http://www.salaam.co.uk/knowledge/biography/pics/Harun%20Al%20Rashid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1772816"/>
            <a:ext cx="1828800" cy="25050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948264" y="4293096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i="1" dirty="0" smtClean="0"/>
              <a:t>Harun al-Rašid</a:t>
            </a:r>
            <a:endParaRPr lang="et-EE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u kohatäid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Pealkiri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1026" name="Picture 2" descr="http://www.wall-maps.com/Classroom/Atlas/worldSpreadOfIslam75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04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/>
          <a:lstStyle/>
          <a:p>
            <a:pPr algn="l"/>
            <a:r>
              <a:rPr lang="et-EE" dirty="0" smtClean="0"/>
              <a:t>1.4. Islamimaad XI-XVI sajandil 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Kalifaadi lagunemine ja türklaste võim</a:t>
            </a:r>
          </a:p>
          <a:p>
            <a:pPr lvl="1"/>
            <a:r>
              <a:rPr lang="et-EE" dirty="0"/>
              <a:t>v</a:t>
            </a:r>
            <a:r>
              <a:rPr lang="et-EE" dirty="0" smtClean="0"/>
              <a:t>iis sõltumatut islamiriiki</a:t>
            </a:r>
          </a:p>
          <a:p>
            <a:pPr lvl="2"/>
            <a:r>
              <a:rPr lang="et-EE" dirty="0" smtClean="0"/>
              <a:t>Hispaania</a:t>
            </a:r>
          </a:p>
          <a:p>
            <a:pPr lvl="2"/>
            <a:r>
              <a:rPr lang="et-EE" dirty="0" smtClean="0"/>
              <a:t>Egiptus </a:t>
            </a:r>
          </a:p>
          <a:p>
            <a:pPr lvl="2"/>
            <a:r>
              <a:rPr lang="et-EE" dirty="0" smtClean="0"/>
              <a:t>Süüria</a:t>
            </a:r>
          </a:p>
          <a:p>
            <a:pPr lvl="2"/>
            <a:r>
              <a:rPr lang="et-EE" dirty="0" smtClean="0"/>
              <a:t>Iraak</a:t>
            </a:r>
          </a:p>
          <a:p>
            <a:pPr lvl="2"/>
            <a:r>
              <a:rPr lang="et-EE" dirty="0" smtClean="0"/>
              <a:t>Iraan</a:t>
            </a:r>
          </a:p>
          <a:p>
            <a:pPr lvl="1"/>
            <a:r>
              <a:rPr lang="et-EE" dirty="0"/>
              <a:t>t</a:t>
            </a:r>
            <a:r>
              <a:rPr lang="et-EE" dirty="0" smtClean="0"/>
              <a:t>ürklased-seldžukid</a:t>
            </a:r>
          </a:p>
        </p:txBody>
      </p:sp>
      <p:pic>
        <p:nvPicPr>
          <p:cNvPr id="41990" name="Picture 6" descr="File:Saladin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8144" y="2348880"/>
            <a:ext cx="3024336" cy="3928938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679636" y="6237312"/>
            <a:ext cx="4464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i="1" dirty="0" smtClean="0"/>
              <a:t>Saladin (Egiptuse ja Süüria sultan  1174-1193)</a:t>
            </a:r>
            <a:endParaRPr lang="et-EE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Temaatika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t-EE" dirty="0" smtClean="0"/>
              <a:t>Islamimaade varane ajalugu</a:t>
            </a:r>
          </a:p>
          <a:p>
            <a:pPr marL="514350" indent="-514350">
              <a:buFont typeface="+mj-lt"/>
              <a:buAutoNum type="arabicPeriod"/>
            </a:pPr>
            <a:r>
              <a:rPr lang="et-EE" dirty="0" smtClean="0"/>
              <a:t>Islam – usk ja kultuur</a:t>
            </a:r>
          </a:p>
          <a:p>
            <a:pPr marL="514350" indent="-514350">
              <a:buFont typeface="+mj-lt"/>
              <a:buAutoNum type="arabicPeriod"/>
            </a:pPr>
            <a:r>
              <a:rPr lang="et-EE" dirty="0" smtClean="0"/>
              <a:t>Osmanite impeeriumi lagunemine</a:t>
            </a:r>
          </a:p>
          <a:p>
            <a:pPr marL="0" indent="0">
              <a:buNone/>
            </a:pPr>
            <a:endParaRPr lang="et-E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1028" name="Picture 4" descr="http://domin.dom.edu/faculty/dperry/hist270silk/calendar/changes/mongols/images/mongo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35" y="260648"/>
            <a:ext cx="8803153" cy="634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Osmanite riik (1299-1923)</a:t>
            </a:r>
          </a:p>
          <a:p>
            <a:pPr lvl="1"/>
            <a:r>
              <a:rPr lang="et-EE" dirty="0" smtClean="0"/>
              <a:t>Osman I </a:t>
            </a:r>
            <a:endParaRPr lang="et-EE" dirty="0"/>
          </a:p>
          <a:p>
            <a:pPr lvl="1"/>
            <a:r>
              <a:rPr lang="et-EE" dirty="0" smtClean="0"/>
              <a:t>sultan (valitseja) </a:t>
            </a:r>
          </a:p>
          <a:p>
            <a:pPr lvl="1"/>
            <a:r>
              <a:rPr lang="et-EE" dirty="0" smtClean="0"/>
              <a:t>janitšarid</a:t>
            </a:r>
          </a:p>
          <a:p>
            <a:pPr lvl="1"/>
            <a:r>
              <a:rPr lang="et-EE" dirty="0" smtClean="0"/>
              <a:t>Konstantinoopoli vallutamine (1453)</a:t>
            </a:r>
          </a:p>
          <a:p>
            <a:pPr lvl="2"/>
            <a:r>
              <a:rPr lang="et-EE" dirty="0" smtClean="0"/>
              <a:t>Euroopa keskaja lõpp</a:t>
            </a:r>
          </a:p>
          <a:p>
            <a:pPr lvl="1"/>
            <a:endParaRPr lang="et-EE" dirty="0" smtClean="0"/>
          </a:p>
        </p:txBody>
      </p:sp>
      <p:pic>
        <p:nvPicPr>
          <p:cNvPr id="8194" name="Picture 2" descr="File:Osman Gaz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692696"/>
            <a:ext cx="2419350" cy="288607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372200" y="3573016"/>
            <a:ext cx="23727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i="1" dirty="0" smtClean="0"/>
              <a:t>Osman I (1299-1326)</a:t>
            </a:r>
            <a:endParaRPr lang="et-EE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2226" name="Picture 2" descr="http://www.allaboutturkey.com/img/ottoman-empire-158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087719" cy="544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45058" name="Picture 2" descr="http://upload.wikimedia.org/wikipedia/commons/9/93/Solak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04664"/>
            <a:ext cx="3707824" cy="590465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55776" y="6457890"/>
            <a:ext cx="11785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i="1" dirty="0" smtClean="0"/>
              <a:t>Janitšarid</a:t>
            </a:r>
            <a:endParaRPr lang="et-EE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cture 4" descr="Pilt:EmperorSuleim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908720"/>
            <a:ext cx="4248472" cy="4959306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644008" y="6093296"/>
            <a:ext cx="2808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i="1" dirty="0" smtClean="0"/>
              <a:t>Suleiman I Tore (1520-1566)</a:t>
            </a:r>
            <a:endParaRPr lang="et-EE" i="1" dirty="0"/>
          </a:p>
        </p:txBody>
      </p:sp>
      <p:pic>
        <p:nvPicPr>
          <p:cNvPr id="6" name="Picture 6" descr="Pilt:Gentile Bellini 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0728"/>
            <a:ext cx="3600400" cy="485729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79512" y="6093296"/>
            <a:ext cx="3531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i="1" dirty="0" smtClean="0"/>
              <a:t>Mehmed II (1444-1446; 1451-1481)</a:t>
            </a:r>
            <a:endParaRPr lang="et-EE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/>
          <a:lstStyle/>
          <a:p>
            <a:pPr algn="l"/>
            <a:r>
              <a:rPr lang="et-EE" dirty="0" smtClean="0"/>
              <a:t>1.5. Islam Indias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Delhi sultanaat (1206-1526)</a:t>
            </a:r>
          </a:p>
          <a:p>
            <a:r>
              <a:rPr lang="et-EE" dirty="0" smtClean="0"/>
              <a:t>Suurmogulite riik (1526-1858)</a:t>
            </a:r>
          </a:p>
          <a:p>
            <a:pPr lvl="1"/>
            <a:r>
              <a:rPr lang="et-EE" dirty="0" smtClean="0"/>
              <a:t>Babur (1483-1530)</a:t>
            </a:r>
            <a:endParaRPr lang="et-EE" dirty="0"/>
          </a:p>
        </p:txBody>
      </p:sp>
      <p:pic>
        <p:nvPicPr>
          <p:cNvPr id="48134" name="Picture 6" descr="File:Taj Mahal 2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441602"/>
            <a:ext cx="4987335" cy="286771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923928" y="6488668"/>
            <a:ext cx="50484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i="1" dirty="0" smtClean="0"/>
              <a:t>Tadž Mahali mausoleum (ehitatud 17. sajandil)</a:t>
            </a:r>
            <a:endParaRPr lang="et-EE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/>
          <a:lstStyle/>
          <a:p>
            <a:pPr algn="l"/>
            <a:r>
              <a:rPr lang="et-EE" dirty="0" smtClean="0"/>
              <a:t>1.6. Islam keskaegses Euroopas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Al-Andalus</a:t>
            </a:r>
          </a:p>
          <a:p>
            <a:pPr lvl="1"/>
            <a:r>
              <a:rPr lang="et-EE" dirty="0" smtClean="0"/>
              <a:t>Poitiers´lahing, ka Tours´i lahing (732)</a:t>
            </a:r>
          </a:p>
          <a:p>
            <a:pPr lvl="1"/>
            <a:r>
              <a:rPr lang="et-EE" dirty="0" smtClean="0"/>
              <a:t>711-1492 moslemite võim</a:t>
            </a:r>
          </a:p>
          <a:p>
            <a:pPr lvl="1"/>
            <a:r>
              <a:rPr lang="et-EE" dirty="0" smtClean="0"/>
              <a:t>Cordoba kalifaat (929-1031)</a:t>
            </a:r>
            <a:endParaRPr lang="et-EE" dirty="0"/>
          </a:p>
        </p:txBody>
      </p:sp>
      <p:pic>
        <p:nvPicPr>
          <p:cNvPr id="6146" name="Picture 2" descr="File:Map of expansion of Caliphate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99384" y="4314407"/>
            <a:ext cx="5544616" cy="2543593"/>
          </a:xfrm>
          <a:prstGeom prst="rect">
            <a:avLst/>
          </a:prstGeom>
          <a:noFill/>
        </p:spPr>
      </p:pic>
      <p:pic>
        <p:nvPicPr>
          <p:cNvPr id="6150" name="Picture 6" descr="File:Al Andalus &amp; Christian Kingdom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22341"/>
            <a:ext cx="3687911" cy="27356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47106" name="Picture 2" descr="http://www.thenagain.info/webchron/westeurope/Tour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5169528" cy="532859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08104" y="1772816"/>
            <a:ext cx="3233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smtClean="0"/>
              <a:t>Kuulsa ajaloolase Edward Gibboni arvates oli Tours´i lahing “kokkupõrge, mis muutis kogu maailma ajaloo käiku”</a:t>
            </a:r>
            <a:endParaRPr lang="et-E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46082" name="Picture 2" descr="File:Patio de los Arrayan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32656"/>
            <a:ext cx="4286250" cy="5715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6165304"/>
            <a:ext cx="5030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i="1" dirty="0" smtClean="0"/>
              <a:t>Granada – viimane moslemite võimuala 15. sajandil</a:t>
            </a:r>
            <a:endParaRPr lang="et-EE" i="1" dirty="0"/>
          </a:p>
        </p:txBody>
      </p:sp>
      <p:pic>
        <p:nvPicPr>
          <p:cNvPr id="46086" name="Picture 6" descr="File:Spanish reconquista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196752"/>
            <a:ext cx="4038600" cy="2914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u kohatäid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Pealkiri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00336"/>
          </a:xfrm>
        </p:spPr>
        <p:txBody>
          <a:bodyPr/>
          <a:lstStyle/>
          <a:p>
            <a:endParaRPr lang="et-EE" dirty="0">
              <a:solidFill>
                <a:srgbClr val="FF0000"/>
              </a:solidFill>
            </a:endParaRPr>
          </a:p>
        </p:txBody>
      </p:sp>
      <p:pic>
        <p:nvPicPr>
          <p:cNvPr id="23554" name="Picture 2" descr="http://2.bp.blogspot.com/_Rj1JrxR1RkE/TKtRpELIFFI/AAAAAAAAAmQ/c42ItFqR390/s1600/80x80_la_reconquista_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8028384" cy="570662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11560" y="6093296"/>
            <a:ext cx="1974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200" i="1" dirty="0" smtClean="0"/>
              <a:t>Rekonkista</a:t>
            </a:r>
            <a:endParaRPr lang="et-EE" sz="3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56322" name="Picture 2" descr="File:Salman Khan TED 2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382926" cy="2924944"/>
          </a:xfrm>
          <a:prstGeom prst="rect">
            <a:avLst/>
          </a:prstGeom>
          <a:noFill/>
        </p:spPr>
      </p:pic>
      <p:pic>
        <p:nvPicPr>
          <p:cNvPr id="56324" name="Picture 4" descr="File:Mike Tyson Portra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0"/>
            <a:ext cx="1949963" cy="2924944"/>
          </a:xfrm>
          <a:prstGeom prst="rect">
            <a:avLst/>
          </a:prstGeom>
          <a:noFill/>
        </p:spPr>
      </p:pic>
      <p:pic>
        <p:nvPicPr>
          <p:cNvPr id="56326" name="Picture 6" descr="File:Muhammad Ali NYWT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2996952"/>
            <a:ext cx="3087549" cy="3861048"/>
          </a:xfrm>
          <a:prstGeom prst="rect">
            <a:avLst/>
          </a:prstGeom>
          <a:noFill/>
        </p:spPr>
      </p:pic>
      <p:pic>
        <p:nvPicPr>
          <p:cNvPr id="56328" name="Picture 8" descr="File:Lipofsky Shaquille O'Ne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9832" y="2950028"/>
            <a:ext cx="2592288" cy="3907972"/>
          </a:xfrm>
          <a:prstGeom prst="rect">
            <a:avLst/>
          </a:prstGeom>
          <a:noFill/>
        </p:spPr>
      </p:pic>
      <p:pic>
        <p:nvPicPr>
          <p:cNvPr id="56330" name="Picture 10" descr="File:Mehmet Oz - World Economic Forum Annual Meeting 20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52120" y="2924944"/>
            <a:ext cx="2664296" cy="3908502"/>
          </a:xfrm>
          <a:prstGeom prst="rect">
            <a:avLst/>
          </a:prstGeom>
          <a:noFill/>
        </p:spPr>
      </p:pic>
      <p:pic>
        <p:nvPicPr>
          <p:cNvPr id="56332" name="Picture 12" descr="File:Snoop Dogg on Stag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0"/>
            <a:ext cx="1949963" cy="2924944"/>
          </a:xfrm>
          <a:prstGeom prst="rect">
            <a:avLst/>
          </a:prstGeom>
          <a:noFill/>
        </p:spPr>
      </p:pic>
      <p:pic>
        <p:nvPicPr>
          <p:cNvPr id="29698" name="Picture 2" descr="File:Akon 200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20272" y="260648"/>
            <a:ext cx="1800200" cy="25921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t-EE" dirty="0" smtClean="0"/>
              <a:t>Impeeriumid läbi aegade: http</a:t>
            </a:r>
            <a:r>
              <a:rPr lang="et-EE" dirty="0" smtClean="0"/>
              <a:t>://www.mapsofwar.com/ind/imperial-history.html</a:t>
            </a:r>
            <a:endParaRPr lang="et-E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88840"/>
            <a:ext cx="9144000" cy="2262113"/>
          </a:xfrm>
        </p:spPr>
        <p:txBody>
          <a:bodyPr>
            <a:noAutofit/>
          </a:bodyPr>
          <a:lstStyle/>
          <a:p>
            <a:r>
              <a:rPr lang="et-EE" sz="4800" dirty="0" smtClean="0"/>
              <a:t>2. Islam – usk ja kultuur</a:t>
            </a:r>
            <a:endParaRPr lang="et-EE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t-E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/>
          <a:lstStyle/>
          <a:p>
            <a:pPr algn="l"/>
            <a:r>
              <a:rPr lang="et-EE" dirty="0" smtClean="0"/>
              <a:t>2.1. Islami viis tugisammast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r>
              <a:rPr lang="et-EE" dirty="0" smtClean="0"/>
              <a:t>Islam seisab viiel tugisambal, mis on usu praktiseerimise aluseks:</a:t>
            </a:r>
          </a:p>
          <a:p>
            <a:pPr lvl="1"/>
            <a:r>
              <a:rPr lang="et-EE" dirty="0" smtClean="0"/>
              <a:t>Usutunnistus (</a:t>
            </a:r>
            <a:r>
              <a:rPr lang="et-EE" i="1" dirty="0" smtClean="0"/>
              <a:t>šahada</a:t>
            </a:r>
            <a:r>
              <a:rPr lang="et-EE" dirty="0" smtClean="0"/>
              <a:t>)</a:t>
            </a:r>
          </a:p>
          <a:p>
            <a:pPr lvl="1"/>
            <a:r>
              <a:rPr lang="et-EE" dirty="0" smtClean="0"/>
              <a:t>Palvus (</a:t>
            </a:r>
            <a:r>
              <a:rPr lang="et-EE" i="1" dirty="0" smtClean="0"/>
              <a:t>salaat</a:t>
            </a:r>
            <a:r>
              <a:rPr lang="et-EE" dirty="0" smtClean="0"/>
              <a:t>)</a:t>
            </a:r>
          </a:p>
          <a:p>
            <a:pPr lvl="1"/>
            <a:r>
              <a:rPr lang="et-EE" dirty="0" smtClean="0"/>
              <a:t>Almus (</a:t>
            </a:r>
            <a:r>
              <a:rPr lang="et-EE" i="1" dirty="0" smtClean="0"/>
              <a:t>zakat</a:t>
            </a:r>
            <a:r>
              <a:rPr lang="et-EE" dirty="0" smtClean="0"/>
              <a:t>)</a:t>
            </a:r>
          </a:p>
          <a:p>
            <a:pPr lvl="1"/>
            <a:r>
              <a:rPr lang="et-EE" dirty="0" smtClean="0"/>
              <a:t>Paast (</a:t>
            </a:r>
            <a:r>
              <a:rPr lang="et-EE" i="1" dirty="0" smtClean="0"/>
              <a:t>saum</a:t>
            </a:r>
            <a:r>
              <a:rPr lang="et-EE" dirty="0" smtClean="0"/>
              <a:t>)</a:t>
            </a:r>
          </a:p>
          <a:p>
            <a:pPr lvl="1"/>
            <a:r>
              <a:rPr lang="et-EE" dirty="0" smtClean="0"/>
              <a:t>Palverännak Mekasse (</a:t>
            </a:r>
            <a:r>
              <a:rPr lang="et-EE" i="1" dirty="0" smtClean="0"/>
              <a:t>hadž</a:t>
            </a:r>
            <a:r>
              <a:rPr lang="et-EE" dirty="0" smtClean="0"/>
              <a:t>)</a:t>
            </a:r>
            <a:endParaRPr lang="et-E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t-EE" dirty="0" smtClean="0"/>
              <a:t>Monoteism</a:t>
            </a:r>
          </a:p>
          <a:p>
            <a:pPr lvl="1">
              <a:lnSpc>
                <a:spcPct val="90000"/>
              </a:lnSpc>
            </a:pPr>
            <a:r>
              <a:rPr lang="et-EE" sz="2400" dirty="0" smtClean="0"/>
              <a:t>Allah</a:t>
            </a:r>
          </a:p>
          <a:p>
            <a:pPr lvl="1">
              <a:lnSpc>
                <a:spcPct val="90000"/>
              </a:lnSpc>
            </a:pPr>
            <a:r>
              <a:rPr lang="et-EE" sz="2400" dirty="0" smtClean="0"/>
              <a:t>prohvetid (Muhamed, ka Jeesus Kristus)</a:t>
            </a:r>
          </a:p>
          <a:p>
            <a:pPr>
              <a:lnSpc>
                <a:spcPct val="90000"/>
              </a:lnSpc>
            </a:pPr>
            <a:r>
              <a:rPr lang="et-EE" dirty="0" smtClean="0"/>
              <a:t>Islam – allumine</a:t>
            </a:r>
          </a:p>
          <a:p>
            <a:pPr lvl="1">
              <a:lnSpc>
                <a:spcPct val="90000"/>
              </a:lnSpc>
            </a:pPr>
            <a:r>
              <a:rPr lang="et-EE" sz="2400" dirty="0" smtClean="0"/>
              <a:t>moslem (</a:t>
            </a:r>
            <a:r>
              <a:rPr lang="et-EE" sz="2400" i="1" dirty="0" smtClean="0"/>
              <a:t>muslim</a:t>
            </a:r>
            <a:r>
              <a:rPr lang="et-EE" sz="2400" dirty="0" smtClean="0"/>
              <a:t>) – see, kes allub</a:t>
            </a:r>
          </a:p>
          <a:p>
            <a:pPr>
              <a:lnSpc>
                <a:spcPct val="90000"/>
              </a:lnSpc>
            </a:pPr>
            <a:r>
              <a:rPr lang="et-EE" dirty="0" smtClean="0"/>
              <a:t>Koraan, sunna, šariaat</a:t>
            </a:r>
          </a:p>
          <a:p>
            <a:pPr>
              <a:lnSpc>
                <a:spcPct val="90000"/>
              </a:lnSpc>
            </a:pPr>
            <a:r>
              <a:rPr lang="et-EE" dirty="0" smtClean="0"/>
              <a:t>Islami harud: sunniidid, šiiidid</a:t>
            </a:r>
          </a:p>
          <a:p>
            <a:pPr>
              <a:lnSpc>
                <a:spcPct val="90000"/>
              </a:lnSpc>
            </a:pPr>
            <a:r>
              <a:rPr lang="et-EE" dirty="0" err="1" smtClean="0"/>
              <a:t>džihaad</a:t>
            </a:r>
            <a:endParaRPr lang="et-EE" dirty="0" smtClean="0"/>
          </a:p>
          <a:p>
            <a:pPr>
              <a:lnSpc>
                <a:spcPct val="90000"/>
              </a:lnSpc>
            </a:pPr>
            <a:endParaRPr lang="en-GB" sz="2400" dirty="0" smtClean="0"/>
          </a:p>
          <a:p>
            <a:pPr lvl="1">
              <a:buNone/>
            </a:pPr>
            <a:endParaRPr lang="et-EE" dirty="0"/>
          </a:p>
        </p:txBody>
      </p:sp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/>
          <a:lstStyle/>
          <a:p>
            <a:pPr algn="l"/>
            <a:r>
              <a:rPr lang="et-EE" dirty="0" smtClean="0"/>
              <a:t>2.2. Islami põhiseisukohad</a:t>
            </a:r>
            <a:endParaRPr lang="et-E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692696"/>
            <a:ext cx="2376264" cy="349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u kohatäide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Pealkiri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cture 2" descr="http://www.liveindia.com/redfort/jama-masjid-delh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7037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25658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t-EE" dirty="0" smtClean="0"/>
              <a:t>Sulam araablastele allunud rahvaste kultuuripärandist</a:t>
            </a:r>
          </a:p>
          <a:p>
            <a:pPr lvl="1">
              <a:lnSpc>
                <a:spcPct val="90000"/>
              </a:lnSpc>
            </a:pPr>
            <a:r>
              <a:rPr lang="et-EE" dirty="0" smtClean="0"/>
              <a:t>islami usk ja araabia keel kui ühendavad tegurid</a:t>
            </a:r>
          </a:p>
          <a:p>
            <a:pPr lvl="1">
              <a:lnSpc>
                <a:spcPct val="90000"/>
              </a:lnSpc>
            </a:pPr>
            <a:r>
              <a:rPr lang="et-EE" dirty="0" smtClean="0"/>
              <a:t>talletati, arendati ja vahendati kultuuripärandit</a:t>
            </a:r>
            <a:endParaRPr lang="et-EE" sz="2400" dirty="0" smtClean="0"/>
          </a:p>
          <a:p>
            <a:r>
              <a:rPr lang="et-EE" dirty="0" smtClean="0"/>
              <a:t>Hariduse korraldus koolides</a:t>
            </a:r>
          </a:p>
          <a:p>
            <a:pPr lvl="1"/>
            <a:r>
              <a:rPr lang="et-EE" dirty="0"/>
              <a:t>K</a:t>
            </a:r>
            <a:r>
              <a:rPr lang="et-EE" dirty="0" smtClean="0"/>
              <a:t>oraanil põhinev</a:t>
            </a:r>
          </a:p>
          <a:p>
            <a:pPr lvl="1"/>
            <a:r>
              <a:rPr lang="et-EE" dirty="0" smtClean="0"/>
              <a:t>lugemine ja kirjutamine</a:t>
            </a:r>
          </a:p>
          <a:p>
            <a:pPr lvl="1"/>
            <a:r>
              <a:rPr lang="et-EE" dirty="0" smtClean="0"/>
              <a:t>medresed</a:t>
            </a:r>
            <a:endParaRPr lang="en-GB" dirty="0" smtClean="0"/>
          </a:p>
          <a:p>
            <a:r>
              <a:rPr lang="et-EE" dirty="0" smtClean="0"/>
              <a:t>Teadusega tegelemine</a:t>
            </a:r>
          </a:p>
          <a:p>
            <a:pPr lvl="1"/>
            <a:r>
              <a:rPr lang="et-EE" dirty="0" err="1" smtClean="0"/>
              <a:t>Ibn</a:t>
            </a:r>
            <a:r>
              <a:rPr lang="et-EE" dirty="0" smtClean="0"/>
              <a:t> Sina (arst)</a:t>
            </a:r>
          </a:p>
          <a:p>
            <a:pPr lvl="1"/>
            <a:r>
              <a:rPr lang="et-EE" dirty="0" err="1" smtClean="0"/>
              <a:t>Ibn</a:t>
            </a:r>
            <a:r>
              <a:rPr lang="et-EE" dirty="0" smtClean="0"/>
              <a:t> </a:t>
            </a:r>
            <a:r>
              <a:rPr lang="et-EE" dirty="0" err="1" smtClean="0"/>
              <a:t>Rušd</a:t>
            </a:r>
            <a:r>
              <a:rPr lang="et-EE" dirty="0" smtClean="0"/>
              <a:t> (filosoof)</a:t>
            </a:r>
          </a:p>
          <a:p>
            <a:pPr lvl="1"/>
            <a:r>
              <a:rPr lang="et-EE" dirty="0" err="1"/>
              <a:t>Muhammad</a:t>
            </a:r>
            <a:r>
              <a:rPr lang="et-EE" dirty="0"/>
              <a:t> </a:t>
            </a:r>
            <a:r>
              <a:rPr lang="et-EE" dirty="0" err="1" smtClean="0"/>
              <a:t>al-Idrisi</a:t>
            </a:r>
            <a:r>
              <a:rPr lang="et-EE" dirty="0" smtClean="0"/>
              <a:t> (kartograaf) </a:t>
            </a:r>
            <a:r>
              <a:rPr lang="en-US" dirty="0" smtClean="0"/>
              <a:t>→</a:t>
            </a:r>
            <a:r>
              <a:rPr lang="et-EE" dirty="0" smtClean="0"/>
              <a:t> Tallinna esmamainimine </a:t>
            </a:r>
            <a:endParaRPr lang="en-GB" dirty="0" smtClean="0"/>
          </a:p>
          <a:p>
            <a:r>
              <a:rPr lang="et-EE" dirty="0" smtClean="0"/>
              <a:t>Kirjandus ja tuntumad teosed</a:t>
            </a:r>
          </a:p>
          <a:p>
            <a:pPr lvl="1"/>
            <a:r>
              <a:rPr lang="et-EE" dirty="0" smtClean="0"/>
              <a:t>“Tuhat üks ööd”</a:t>
            </a:r>
            <a:endParaRPr lang="en-GB" dirty="0" smtClean="0"/>
          </a:p>
          <a:p>
            <a:pPr>
              <a:lnSpc>
                <a:spcPct val="90000"/>
              </a:lnSpc>
              <a:buNone/>
            </a:pPr>
            <a:endParaRPr lang="et-EE" sz="2400" dirty="0" smtClean="0"/>
          </a:p>
          <a:p>
            <a:pPr>
              <a:lnSpc>
                <a:spcPct val="90000"/>
              </a:lnSpc>
            </a:pPr>
            <a:endParaRPr lang="et-EE" sz="2400" dirty="0" smtClean="0"/>
          </a:p>
          <a:p>
            <a:pPr>
              <a:lnSpc>
                <a:spcPct val="90000"/>
              </a:lnSpc>
              <a:buNone/>
            </a:pPr>
            <a:endParaRPr lang="et-EE" sz="2100" dirty="0" smtClean="0"/>
          </a:p>
          <a:p>
            <a:pPr>
              <a:lnSpc>
                <a:spcPct val="90000"/>
              </a:lnSpc>
            </a:pPr>
            <a:endParaRPr lang="et-EE" sz="2400" dirty="0" smtClean="0"/>
          </a:p>
          <a:p>
            <a:pPr>
              <a:lnSpc>
                <a:spcPct val="90000"/>
              </a:lnSpc>
            </a:pPr>
            <a:endParaRPr lang="et-EE" sz="2400" dirty="0" smtClean="0"/>
          </a:p>
          <a:p>
            <a:pPr>
              <a:lnSpc>
                <a:spcPct val="90000"/>
              </a:lnSpc>
            </a:pPr>
            <a:endParaRPr lang="et-EE" sz="2400" dirty="0" smtClean="0"/>
          </a:p>
        </p:txBody>
      </p:sp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0" y="274638"/>
            <a:ext cx="8686800" cy="1143000"/>
          </a:xfrm>
        </p:spPr>
        <p:txBody>
          <a:bodyPr>
            <a:normAutofit/>
          </a:bodyPr>
          <a:lstStyle/>
          <a:p>
            <a:pPr algn="l"/>
            <a:r>
              <a:rPr lang="et-EE" dirty="0" smtClean="0"/>
              <a:t>2.3. Islamimaade kultuur</a:t>
            </a:r>
            <a:endParaRPr lang="et-EE" dirty="0"/>
          </a:p>
        </p:txBody>
      </p:sp>
      <p:sp>
        <p:nvSpPr>
          <p:cNvPr id="4" name="AutoShape 2" descr="data:image/jpeg;base64,/9j/4AAQSkZJRgABAQAAAQABAAD/2wCEAAkGBxQTEhUUExQVFhUWGBsYGBcYFxcYHBwcFxocGyAcGBwdHCohGCAlHBgYITEiJSktLi4uGR8zODMsNygtLysBCgoKDg0OGxAQGjQkHyYsNDQ4NDQuLC8sNDQsLCwvNCwtLywsLCwsLSwsNCwsLCwsLCwsLCwsNCwsLCwsLCwsLP/AABEIAOEA4QMBIgACEQEDEQH/xAAbAAAABwEAAAAAAAAAAAAAAAAAAQIDBAUGB//EAEAQAAIBAwIEBAQDBgUCBwEBAAECEQADIRIxBAVBUQYiYYETMnGRUqGxI0JiwdHwFDNygvGS4RUkU3OywuIWB//EABkBAAIDAQAAAAAAAAAAAAAAAAECAAMEBf/EADIRAAIBAwMBBQcEAgMAAAAAAAABAgMRIQQSMUETIlFh8DJxgZGhsdEFFMHhQlIjM/H/2gAMAwEAAhEDEQA/AOolaCrSzSa5BuDNFShQioQIUCaOk0CC1NA027hQSTAEkn0FVvE82ADFCIUAlmwqyeskdM/ao5JLIVFstxUS7xqAwWXeCJn7gbbGsfzHxKhkF2uiQYA0IY2/j3z1BrPcXzq4T5W0ATEZIn+I5n1rTT0tapxGy88f2K5Qjy/kdFvc9tiMYM+ZiEBj8M/MTnGNqpOL8WgQQ6gwZUajJ6AnTgDO29YRLL3X8qvcY7wGdvfr96uuG8G8U4yip/rYfoJIrQ9FTh/2T9fUTtX/AIxLZPFAYqIdpMk69IkyMCNqg3vFJRnUIcHP7Rswfy9qn8D4HuKfNdQbbKzd+8d6dveAdbFjfyxJ/wAvv/uobNIny38yb6liqueLROBdAJkj4pBPvGI/kJqbY8YrGXug9SVVh6EAbfbqaRd8AN+7eU/VSP0JqLd8D8Su3w2+jn/7KBT9jo5cSa+L/kHaVVyjR8H4nttteU99cofvAGPpVtw3MwRkR6r51P0K5OM7dDXMOL5DxNr5rLgdwNQ+6yBUXh+NuJlGZT3Bjag/05NXpVL+/P1RO3/2idmsXlb5WUxEwZ3p2uV8F4quL/mAPGxgBgRkGRjB7zWt5T4mW7AVgTtofytnsdmzI+1Y6tCrS9uOPFZXr3oeMoy9lmnNERTVjilfbfqCCD+e9PE1WncLVhBFHR0gmoEVREUBRk1CBAUVHNJmiQVR03qoUSDk0RNIekgGKruNYfBpYFNLSpqCi9FQeYcctshfmcxpQEBjJic7DBz6UrjeYBAwWNYAMEGACd2jYQGPtXPeec/gG3aZmnDXWyWiflnKjJzv29Xp05VZbYLP0XvDiKvItOdeIFSdfnuZHwtgk5yVPaN8n0rHcfzS9fILuWjYbAfQfz3p3k/Jb3EvFsY/eY4Vfqf5DNdA5R4QsWgC4F1+7gR7Lt95roqFDSZfen6+X3KXKdTyRiOSeHL3EwwGlPxtgf7Ru3tj1rbcs8GcPbguDdb+P5fZRj7zWhC0qs9XWVJ9bIMaUUFbshQAoCgbAAAD2FB8U4DNGwFZBxFo0BTiikrUCNg0uiKUoJURGIqHzDk9m/8A5ltWP4tm/wCoZqeVoGmUmsoUw3MvAQybD/7X/kwH8vesfzDll2wYuIy9p2P0Ox9q7TFM8Rw6upV1DKdwwkVtpa+ccSyiuVJPg5VyzxHcSA/nURE/MIM+Vtx+dbrk3P1uAZn6CCuY84Leo8wxvVLzvwLu3DH1+Gx/JWP6H71jkuPaf95GU7HBBHQirZ6ajqFvou0vXK/lfUiqShiWUdpDTQArGeF+fhoQ4MsSgAEyCZXIjMyPXHpsrbSAe+fvXNacZOMlZou6XXAIowKMUYFAAkiiilmkGiEOKFDUKOoQSaKKOKMLS2IFFQuYceLcRBYxjOB+Ix0xT/GcWLcDBYnAJA7/ANK5h4g5uWm2jscaXfWzByO3ZZn0P0p6VKVWeyP/AIFyUVuYOfc8Nw6FYlRhm1N54PUE4AMwKe8MeHG4ltbytkderR0X07n+ezfhLw4eJbW8i0pz/Efwj07n+x0+zaCgAAAAQAMAAbAVvq1Y6ePZUuer9dfsUJOo90hfC8OqKFQaVUQAOgFPaKShpU1zr3LQilERTgNFFQgiKM0RNHQILWkKKWKSgqEBFKihQmmAA0RotVEaBA6KioCoEVVH4m8O2+JWfluD5XA/Ju4/MfkbwUTGnhKUHeLA1fDOL8TwtyxcKuCjqf8Agqeo7EVtPDHiMN5WgGQIA3xErGJ7rHqOw0HPuSpxSaWww+Rxup/mD1H84I5Xx3CXOHulGlXUggifZlPUdj/Sug9mrhbia9fIrV6b8jstpwwBGxAI+hpUVi/CniDUArnIgMIJOA3nUD2BAHrjatkrgjGRXOcXGTjLlFvmhVAijpM0CB6aKjmhQCJWiu3AoJJAHcmKEVU+IeM+GgnCiWJ76IhR6kkQZ6UGFK5m/FvOyq6FJFy4PN5m8iH93oJMkfT2NZzk/LX4u8FAAG7EDAUdfrUDir7XXZmyzGTufYfQYH0rqfhbk/8Ah7IBH7RvM/oei+36yetdWy0dG3+b9fToZW+1n5Is+D4NbaKiCFUQB/XufXrTxWlgUCK5byaRK0sUgmhNAg8BQ00lapOe+JEsHSFLt1zAHX3x29KaKbwgF3FA1Wco5jdvCWs6F/EWOfopWT7x70/zXjxaUQJdp0j+ZjJ3G36SRGrckWSbNISqfheM4gsfISAYMgL27xEzMy2OgmBbIe+9Le4bWHQaJie0/lQEVQ+JRxVxTbsJCnDNqQE+g80gdzv/ADeKu7AJvG8YltS1y6qgkgGes7CMkiOm1VnG+IuHSIL3JyQhJAnqSxj2+9Zz/wDluJG4EQdmTHXyiYUf31pScnvqmnSq9JBQ7wMz21dI2ParFTj4jpmpuc74cWxcN4RmBkGZ6qAWkfTrUvlXHpdGq3cVlG4AMidpkyPcdKxC+Hb6pq0KCYzKEme+o437fWodmxxVhy9pXRj5WCAMMMRgCcakMY6EbbnsovhgbOqA0lhVb4e5sOItBjhwAHXaD3jsdx/2qyNVSVmKhu/Z1KVkrII1LgieoPeqnn/h9eIshJPxEHkdsmQI8x6hoz65q7omownKLuiNXOLI72Lm2l0JEEbHYg/mK6b4c5mtxAQWgnygmYhRKzvgz7RVT485GGT/ABCDzqP2kdV7/Ufp9Kyfh7mHw7mkmFfAP4GOA/pH6fSt1ePb0+2j7S59fVFcHte18M66TRCmOD4jWurYyQR6gxT4rn3vkt4DmhR0KhBvUB7Vz7x1x0wuPO2o7/IuFiejb46rW45lcItmJkwoju2B9B61yfxFxfxOIcj5QQi5JwuNzvJk+9adFT7SsvBZ/H1+xXWltg/PBa+B+WfF4jWwlbQDf7j8v5gn/bXSwapvCPLvg8Ov4nh29xgeyx7zU7m9yLcbydoJmAW6d4j3pNZW31HLog0YWSRNW6JAkT2604aouD4b4jkuNIABgbMIMRKggTOd+0YNXYNZottXaLGl0GOMv/DWd8x1/MwYEZmqrhLJdoYsIAbJgkbYIO0iZ3yO81M5xeAVSSiqDJZ2AAjEHvMnbtWWfxwq3R5DcUahrHkmdOVVpMeXqQTOwiKshp51X3VcV1FBG4VqrLHIrSBiBquGT8RskMZOodAZO4E1nOO8eKB+ytMSetwhQPYEk/SRUe74y4m3Au2bckBhh0MHYwSZ29K0x0lfoit1YG14bjdb4BggdNpEz6zIH1U1MIHvXN+E5txbK722tolpdUwpwMBfNqJYgBRt61Wcx8QcRfHnuEL+FPKPcD5verY6Ccna6EdZI6dxXE/DcEIW1KZ07+XIx1yY9/SpHDXdQmCPRhB/vrXK/DvGXLVwfDYgMIIBx8wzBwTBPTrV5wfjllulbyApqI1LIYAGJPRvsKWropxxHI0aqfJvQaBNNcPfVwGUghhII6injWOxaQea8Stu07MYGkifU4AHczVDyvmKcRdKiRkmGG6yTj/qKx+Fz2q+5ty9b9s22JAMGRuCNjWY4Tlq8E5uu5bTiYjDddzk5A6eUj95TVkNu1+IGaPnV9UsOzGAAD+YrM8q45eIusiEgkkjoQpnUwPca7oHrdB6GnuN53Z4sGzDLq/eaB8ucQTG3Xp0JIpfIfDPwW+LrJYSFEacHEtM5jp0nPailsi78k5ZqrYAAAAAAgR0HYelKio3DORCt8wA9/p36bd6maJqkZqwk0KWwoAUACHtgggiQcEd56GuQeJOUnhb7WxOk+ZD3Un9RBB+nrXYzWW8fcr+Lw5uAeez5vqv7w+w1f7a2aSr2c7dGVzjdFd4L5qSoDRutqJg4DEOQd5HlPXy+1bQGuReG70XdBgC4pQ9exEesiPeur8JdLKCd4zHfqPvNVain2VZxXHK+P8AZZF7oJkiaFJmjqolig8R8UURjuFtliuwkmEnv5htXMuU8L8W9btxIZgvt1PsJPtW08ecR+zIBkFgnUZUMxH8XmVc7VmvCnF2rPEC5eMBVbTAJ8xx0HYmuhoYuNKc1zx8l+WUV33oxOsbbfYVX3+KDxoXUQQc6tMMSJmI2BMEdIkHNUXNPGVvSBYl2O5hlC/WYYz6R9e+c5n4h4h0NtyEUjKII1ejEktnPXPWqaejqT5Vvf8AgaVWKL7mXi9UKizpuOuqXklIb90bF86TMxgRPSl4jn93inVL94WbROdAIX/dkk9smOsVW884RLN3RbbWAiEmQQWIBMRsPQ5p23bv8feAAEgBZChVRATG3QSfWujToUowUkunL/BRKcm7Ebmdiyt5vgktbnyyBMHeD+hI+tSOP4iwLqtZtn4akeW4SdcdSNwD2n+gicx4dUuOitqVGKhu8Yn71pf/AOXtGwPhlrl9lVwflABXVBEwJGMkmSpwKsnOFOMXJvPq7AlKTdin4vh2e2/FM1tAXCogGnUcAhF6BRH/AEn60XAcDf424YbUwWS1xjsMATnP9DVbZtguqu2lZyYJid8D9PSnOI0BmFtmZOjMNJ9xJHf/ALVaotYXPTGEvAVvqxFzyiJBgkAjr6g9R/WpnLFsaLhvNc1aToCgRMGNROcGKa5dfVLltnXUqsCVIBkTtnB261I4q2eIuXGsWGCkzoRSwXHoMTkxt2ppvo8LxAvFErw0U+KC6swCyAv4tQifSYqv51ZKXmUqRB3iNUknV65P5Vb8iXiLbG3bR/Po1giBKtIBJ+Xc70vnPC3w7l7TwT5YXUsdMiROT9zWV1Eq17r5ltu4K8Hc5t2z8K8qlGMhiAdJ2zPTA+m/c10NuHQdI/0kr+hFcm4myyETaZJGA6sNt4kCc5966P4auC9w1tjMgaWyRlfLMAxkAH3rHrqUVapHqXUaj9lssfg/hdx0+bV/8wagc65Sb9s2y47glMggzuCMGM4q1W2AMYH9/wBKp+c8wSy6SSDcBgjqUgqvrqnT3z7jnK98cmi6fJkOQ2EtcZput/lzpOApYbEltsSRtkCt2OZ2YHnwdjpaO3zRA9zUG/yMXEtyQty2F0XFGQyxv+ITmJq8GR5gMjI3H57085qTuLawDaBG3/PemzqQdWH0yPYb1Dtg2vLpcqPlZDMDsyncjbUAZ6wadt8ZqkCGPVYKNH+lunrSWCiYrznvR6qhBVLCGZSOm35ET0HpUqgRqwuaTcWQQcg4I7zRiiNEU4txVk2bzJ1tuQCf4SYPuIPvXU+ScUHXEwwDiezZ3+s7/wDGD8c8Np4xz+NVf8tP6qa0HgjiZRJkQWtk94AZQfoCYrdre9Tp1fh8/wC0JRw5RNjJoUIoVhLDBeIfhPdRb7Qk3mLL1KjSugdxHXcg7isIDWp8TcK9y4SudNtrjnAlVdpYjp0xWasWS7KqiWYhQPUmBXZ/TrRpXv6uzJqczLTiOGbg7tttVt20LcHVZYkDr5oiZEdPeBx3GvdbXcYsx6n0/Ie1P8y5RdsXBbuAaiAVgzMmPbOM9q0vD8l4XhAH4tw9yJFoQR/07t9TAq51YQSk+834dStRbxwiq8P+HrnEeY/s7X4yN/RB+8fXb9K1nFcfa5fa0oq6zlLcyzZgPcMSNv5DbGf5h4yuN5bI0ACNRgtHoANNvtiT61D4b/DYuX7ty65MsgV592PzdtxWapGpUtKrx4LJdFxjiHPiyHc4R/g/HYQrPoH8RIYkj0ER9T6VP4vmV+9bFtFK2gAsKGMwNmaN4zGPpT129c467btW00WlMKAsqo7tGJgbe3qdty7lotBbYYlbYn8Pmac49CxP1FGtqNqW9Xl4eC/IIU7t2eDmfLOKFlizWVukiFD/ACqZmYjzbenWpXJ+YDhbha5YDtHlDeUqd5Eqf72NdPfl1kEXDbt6hnWVWR6z/Om+JKXAAp1HMaSPrloOnaZ3x12NUtdGV7x55yMqNupzHmPKb1pVu3LZRX9RgnIBEyv0NaPwRzbShsBQSW1gzBIMT0OoiJ9QMbZ017lHxEdbjhta6DCgaR2TMCCAdsxnpHPON4K5wd2Cw1KQwK52mG+42PY1ZGqtVB05c9BXHs5blwdC4MfEKtrD6RIBnqBmMZxOcZEAVLu2XMHXpjcAgA/WVP8AZqDyDmxu2hccRPULj5isfecdAJJzU+3e1yNLKO58pJ/h6x9RXLmnF2fQ0xlcyvjkMthFYzN0EGZI0oRGFHcZqT4D4ybDKBJV5IEbMojePwn7Gm/GnBaeFJJJYXFIJ7Hy6QOwEfYVUeF7YfiosNdt29ALiVk6YwTnyl+2YxgEit0EpaVrwf4KW7VTS+IeNLtY4dCVN25DgET8NRLjEx0G/wCU0OY8GONVZfQs6kjLmRu2RAg/KM7GRtUHh4HMXkHRw9jGZy0Et6EqxB6nSKvuXkfDUMMkSRBIGrzQMQQJj2rDLu2sXrI3f4hrFjXdZWKABmCkapYCdzBMid8ipoZ8bN9MDp/FnrWc8c3QllUGC5k5IAVfTb5ivTvWh4SyURQCCAoGSYwOjdvUilccXGTySag8bwbvEECGGdioByVMHzEe0Eg1It8SD0IHfp069BncgU3Y5gHYqilozMqMfmfvFRCsTYOsFH+dDBMD2dZ2kfYyOlUP/j997mnhrBa2TC3LshTj904kYPUk1a3nFx50srpKldWl2ByQoBhowwyQciMzT9m+r+RmFxWwDswIzpuLjS2JBgbbAgS9rdAXJHBXCQBcgPGQJj2nJHrUhqj2RlrbHVpAYMd4MxJ7gqc9o6zRfGj+Ie2r/wDX6x3mkGSvwYz/AP0ez57LxuHU+xUj/wCRqN4MvaQ25KsrQN8+UgdyRA+9SPHfNbN1La231MjmYBwCpByRBzGKrPDJ8zwP3e+x1LEQN949631E/wBnnp+SmFu29eB0+BR1F+L/AAXPsv8AWjrCWHO/E9x1Zfhkw6OGIGXUtqJb0IEn0B6VnuXcJcu3AtoEvuMxEdZ6VqudcX8C/auBQ0fGEfLM4lu2/wAvp0nGW5fxr2teg/OhQnrB3I6g43rq6Hd2PdXq7M9e2/PrA7Y4K9dvm1Ja7LAkvMFZmWk7Qc1pOG8JxL8Q3xDq8wVmiDIJZ43BgwOgNQfAVj/zQxI+G3tt/wAe9b/mkaRbP78rETIAyAMTOB0wTkb0mrrzhPYsYJShFq7IPLuUWflW2nwlncTqbbBMkhZImYnYYoz4d4U3j+xTCgxmMlh8sx0P2qdau/DV3uHQqiAo2AXaABuewnoOlI4filEu+Gc/LuygHSFPbMk9AWOa57qSV3cvsnixItWltgLatwuTCBQOnqBUTgbnxC4fyyxiCYYQsebedIXaMZzmE3+ZMyeVSARpBgkyx0gdBO+xO3rSFvlSyOFOrJxABhQqkHGcAH0mME1WppjOI7zfiuHturXWGpdlADGehPUenTM+oRw3NFvOWts8KAPkYzltXTEym2TpHu9Z5XaLEtb1Pgk3Ic5JA39B27DpS+IYWLerWVVSoAbTETGkYnaes47U3kKSHuatgx+gC7/6o/Ks/wCMOAR7LNpi4gBBnzaZMyACCIDdcZ+h0q2VBLAZO8dfWNp2zUXir9tZLIR9VGScdJkxPTaYnNGnJwkpIMrNWMj4N5qyAWgAVJmTupJAnHQmJH1M9C9Y4AcTzDiDd83wAiqpLQJEgiCD0J+rVJXlyAh7SaFbUjW5JzvrQTsO22ZxGV8oug8XcuKRF61L+YGHsMLeROAVYEfQ1oryjJuccXEgmkkyF46LBbNuD8OSSwJPmGACWmDBbc9fSofI+cWeGvXtKP8ACYgAeVmXQTGZyMt+W/XT3r725dSNDknS8AgnsMQpMHckTkdo/G8tt8SjH4aJcWCGA0mYnTcI6EbjoM0aOoht7Kax/YJ03fcmM8FxKHjHvL5rd6wf3YM2yJB7499ukGrvk13TbVLhAZAqkmRI0iDn7fUGqDhry2rcNLXi0pbUGFlTbAnaCpJJmD0mAak3r16CeHlgbKW1DKytqBMPqPl0hWJ+sdxVVSKvZcDJ+JC4ieK486HAFr5Tp1f5ZBM9tRJyOwrX8LbOQwkdZyPbGc+g/KqTkvKk4W0TcYFyJdp6AfKpMGAM/eri3cx5WB+sH8x/3quTzgdcWHr9gFSoOmfQHfuOtRuE5doJYuZPQbAkyTncmnfjHqCPUZH9fyoipOQwIz9PT6xPptSBSaF6SG1ETGJEgx6r1j/gUV6xbuCWVWjYkAkR67g0ZvAGCYxPb86Rd0kgTDEGCN4ET9Ykb96N30BbxGbbLbZlMww1KSS0wIKST03gnZj2NSCFaOuQf0NRuIgjS/TIYdCOv8BHfb7xTLvcT5jjEvmI7sD8n1Ej/TU5GSscp4xIu3FH7rsPsxFW/hmNbbfI0z9VwPU7VWNfNu+7gKSt1jDAkZY7x6+tXXhvVde6zQWuETiJLsSVn90GPr2rq6xv9u15L7oy0V/yJnQNH8Nz/q//AFQqVNCuYXnOPHVuCCZn4hPs6z75EegA98ohPSuieM+CL23IGdIIMblDOkHuQT9vtglujp1HYe/0+tdT9Nlem4+D+5n1K7yfkazwBwsm7cBggKgME7+Yjcdl61p7nEW7TiSWZUOMs0MRG5x8pzgVn/Cq3P8ADnQAqvcYl5HYLHpkDYH2qxfhv2htndszvAcwSB8xby7mYAk6SIODVTcq0i6lFKCbC5tx1xrbuFhUBODEhlKgknJmZ8o/FmisFBaS/dgKxmG+XziQY3c6gBJnGal3bycVZui2fM1shFOGIBMHScwWBH+36xO4Tlq/4e3auqrBUUMDESoE/nVO1W73I+59CJzFQVtW1OlFIYkEE6bYnA69DPpTVril03LlxlXVIOQMLOCCQepG+YGKmcxZFTSgknB3jH4mG/QRPX1qj5h4ds6gF0CVjWGct8Q7ELOkrA2ALbxtUjmVmDoX9nigYRmUsJ0nUNUdjBkEfnv3h69wwuLpYBhjyuoYY/vuayXDeEUaydZKOskup1Bl6MuYZR1GD67CpPD85fh/2fGW3aMC6PMrDocmGxGRnuJp3D/VgTXU0B4qJ1woAJ3B27Dc9en/AHgrzO4fOUhNpAMrJHU4nOcdB7xeb87staGhv2cjUwUj6LBXOYJHYetFwvMGdQicPeNrbUVVRB/eAJEjM4NUuMuhYtpZKZY6FVQZXX5mcjGY07diW6zGap7PDsWT4S6vgqGKyQCXRFKfXyM31CzvU7lgQtofDDpqgEb6d5OksRG2RvU3liBLURnU5I7nUT/SPSKZTxcVxKvmvE61a6uoKijT6sxgyAZwc95TFZC5cvhgPiuATO5WJz0j8qv+YLPDOBszEmDk/DX4hj1OTHoe5qg5LzFLYfVq84NvTgnS2TB6bR7+lb9Cu45JXdymv7Vi54riDbsTqDMAAvmjedbYEMSGGTmQCdoqvt89voQwZgFIIQtqUg7gjoPoMdIqp5jx6u8gHT2ke/T/AI9qHLOWXL4f4UEoAdBPmIM/LjO35jvW2NCnGN5opc23ZHU73MrYsi7gqwBGRuROT0jP2NV3D8UL0lACDGoI7GCRHmgEzBbP9BXPOEuBdaXAQSJA2ggdZ9DSeV8e3D3BcRoI3B2YHcHuP+elZJfp7abjItVddUdV4HjrSrEsCN5JboNznvVh8NW8yn/cp3j8j71kOA8RDivKyIjZALecYBbcxpwCeoxUngL0toS6DcM5V1IjHaCdiYzAneufOlVg9skXqUGrp2NDcUwQ4kHErM/b+n2rO84utb43hbgM221W8tOXMRtjJUz6QcAVcHj3QxcXE4K+/wB8D0PoapfFrF7DMqqSjBgVkEZjzLHzZgfypYSTdhpXsaBVkmBkEzBBWfUdDntTerQhfBUAtpGxUCfL2x02/WqrhPEdtrHxjcCELJUERqAMrG4YmY7yCJqv4Dm/wuWhrhkvrRACJMsw9gM+w+gp4QbdvMkpWRkeWNZDM19SRpOlUgDUdp7KN8A7D6Vo/B9gkY8wNxdSjBhROrVOANQPc1mrQs/Cuai3xZUWxGBkSSZydMiP16bXwdw502+oCl/L0L4Afv5YMDtmt/6hJbFHxa+mcFFDm/ka/VQpMUdc+5bYq+bWpTVJ8mYxtsd9zBMVyrj+FNu89s/utHtuPyrsDgEQYg98z9R1rnvinl8EMSAV8jb7rsT6t5vsK06GpsrWfDx+P5K60d0PcK8K8/WyPhXJ0FvK4/cLb4PSczuPWtvati24IAhwBPqoJ+xWf+n1rmfJLtgXB8cFkgiB3OxwZI329K1/LObTYLaJFtmSwi6pby+TVJJBCnJ2+1XayklLcl+BKMrqzLLmvCWb/wDmKWZNiuGEdNQ6Z+mem9OcNwSmw1vz6HmS1xmgdIJJ6QcYqh4PhZvIONaSwLW7c/shkeXsTtiSDmSSc3vOLDuUCsVtiTcAC+YY8pJYFRE7A/kKwvFlct+AwyJb+CUMqIAOTGg5kjYASf8AbHcVYXbuksjKWUgsMAiMSpk9DJ7QQOlVi8NbRfM6qlwj4agkgswWMn5vl9J1tPqYchBrV3CkaTJC4G4KCd5Gf+xryndj88E+zYsuxdQNWkoWBOzbz0JpfBcUZKNvksMgdAdM4jrj8QJgnMK2105QMPqXOJ2/aMBkZB/TqjhuLdrlxFdC4ywGkmcL3gfKPpn61N9wbSBzdLbTdYoqW7oLQsAgMEgECWJUMYE/nUDiPGmq6NCRamGLfMe5EGF+mf6SOfcOX4W/MhrZDgdAoZvKYMEgFs+g+tY6yA4S3btE3ZJ1AsxYRto2Ebz6Vv0lGFSm3LOX8PMqrTcZYOlcSiXAtyy4kaYKncDt6wTjrtTljj12bSCWIZSQNzBKz83QldxPXFZ/wBxg0PbyxnXGMCIO5+n3rQ8ZfUaV+Eru0ADynHdjmABmslWl2c3EtjPdEzN8kE3E1FcC5uzD4ZBFxO+nXkETAI2qg5ly4C7qt6TaeWTSQQDGUwehMD0j1rXcu4fi7ZFsWAqqCNa3rcGYMxGqMRAgxGZE1EPDLxDNat2cuA1y7BVV0rgAYVnyvTBZ9xto01Tsn5FVVbjCirSzxOnTesFbb2wqgTqe4xnUwERGYz0ioDCfQirPheW/+Vu3ihJlAh80gSdTwMFTGme89q7NVxSTfq5jhe+BHPluf4m4LrBrijJCwDFsHAHYVWtbkT0qZzPgvg6F1S7IHcDYB8qoO5MZP1FRWsMsSCJ2n9fWjSs4JEle4LYqbwPFslwOphhkEd/7xFN8t4N71wIgBZpicbAk5+gNTOZ8puWI+IkA7MDIJ7T33xUnKO7Y3z0DG9rmn4PxGl0RccW2Y+ZXJ+GcRIaCU6GDAB771acVwR0L8KHkZPxBJ9RPY6cg+21cymc1pvBXGftDYuFWtMCyq+wcR8s9xqx6TXN1ehio749PWDTSru9ie/h+0GJNoFl/dEjVpE7BtLE4xgGMZxUDxreJFm2IVQpYKBgAwBB6jBiJHqems4rhwskatIGoOGEJAmTJB0mPXvjcc55txBvXbl1QdM9JIAnSJ/DPbG9VaKEnO8uENWatjqH/AOFlb1u2WB1hXOmSQGzmOunNdK5HZhS8HzRpJjKAeXAwME4rDeF+CZyXWZyqwMmcNBOFhep/EMV0rh7ARVUTCgASc4EZqrVzc6tr324+L5/gemrQ945FCjihWca4yapfEfL/AIiFcw4gmRhhGgwcxqyYPTbJq7pF60GUqwkHeaT3BONKpRyrDzCR7/0rT8g8SC2q2rqnTJ86kD5mnzg4Ik79qZ8acrKsbg6QG2yDIVsf6YPtWYOa71Nw1VLvc/ZmOV6U8HR+a3LLR8W7YYbAa/l1YkQZORk7Y2xQ5dyK0VLM7Pb/AHf2gKEeunGDPbbam/D3AWLvDoTaVnIKtlhkHSdWfLIUGPsKQOVG05fhXh4YlGKkOBmU1MTAlcnMNg9K5MlZ7b2sak8XfUtuJOsgaWKqSQfhMNMCBEie4kQeoEUrhuOtKyWzIfSMt+6Y2zlTjtUVfEBUftrTLvkBgCfTUBAI6gnY061xPLdAFzU2lmBACjaMgFsRg779hS2XDRG30G+e82e2E0IQ7GApJBJjBIAgrJAiRJImINL4e01tGu+TW6/tCqhQGEkGOoE+aTJAn0qM1/hxcF268BVCoCTjUzZWPMDHWNoPaKyxzRoutZD3xpYO0fDtAdDBGGjoN8etHbjAtxjnPMbjcMzhApu4ugAjAYo2PqkZ/Eay5IQKyXJZgwdQGUr0idmDDt9DW+/8Mu37Gq6ysrqCLdtdOPmHSSZMx+vXLcD4eu6yropG0ydWCCfhgbMRjzDrtWnTV4U1JSxm/v8AL4CVIOVmi45FwZ4bzNi44CnA8q5kd+gJMdPvcWubcNbbQ10LdbckEhZzBMQp7ydxmnOX8MhPxLgUMwkLiQAMzAxsOv61zPjDNxz3ZvzJqujS/cVJSmx5z7OKUTsHCZyGDLuDIM+pIwfr6Cq3gOceY2kTVbteRrmoAEzAVB++crORGfScx4U8QpZtm3dLgAyrLmJ3EfXM+pp6zz4DHCWHuPJIlZCz1hM5P03oPSzi2rfHoR1Yyzcb4bltu/x3EGB8O2zMwJIDEMQQcYBOo/RfXGt4iyt5LiCIa3oX/cJx6eZfsao+QcquonENdgPfDSNo1asnpu2wOPetDy22qWkRskCCWESffHtNTUVLysnxZeviSnBpccnN+d2tdu1dgzo+FcB6Na8uex0lMVrrdq3xlizdu/Mik6AfmkxkRq0koDj1pjnPLYNywSAl8/EstsBeG6HsGBA9xFMeCuKuajaJ+SYQ4YRgrHoTMdDO2a0b3KimuY/ZlW2089SkC3uEvi4UUMJKmJQ6gQY0mNicA4qXzHnN+9Y/aPZCMY0KPMIPzEZKDGMya2fNuXWXR7bOLZuaRluoYFdKk9xEDfaoHDco4e0WARmIB+aGA04JAbqfN32O1N+6g0pSj3l6+BFSd7J4MJxVm0LSlWY3dR1ArChekYk/f2FN8DcKMrgDymROxjcHuDsfqa13OuGC27baLSGB+2+EHWRgazIKz/ErCfvTl3jls2GYu90sAmi751bExkApAac9DscVatXuVkr3A6Vne5T858QIUNuwHVXUBwxkKIA0qJ7ACe095EDgeJZrR4a2ik3WBZsydMEDtE/rSeH4AfAa7cPlHlTIDO+NhnAmSe22drnwlymSrQ2pz5fmWLYIDGeszGD+tCs6dCm1HLvj3/11JHdUlk03hnloRVOdKjySepnU0DGZxk49qv6RYtBVCqIAEAUs1yUrGlu7DihRTR0CDApRFIpaigQhc04MXEIAGoAxIBmVIgz0M1zPxDyU2GlQ3wyQBq3UkTpPfrB6x3rrLVX8z5ct0fKDOGBJgiCMx1zvviraNeVGW5fLx9dBZRU1ZnJ+X8c9lw9tirDt+h7j0rZ8F4nt3TDWWnLaUK4iWJEkGd2x9pzWT5ryw2TI8yGPNGxI+VuxEH6xPcCAkSJwJya7LhS1Ed6Ml5U3tZ1FOOt3QP2tt1Yf5RKk5/FkSR2I9N81V814K5ZLXbEtag6gZIgjsMsuBn+zluc27aXdNltdvSCCDJyIIPrIJ6YYVtOQ+JUuW1V2UXAACWYKG7EE7k9RFYKuncIqccovhUTbTK7guWcNxIFw33+MCS/xCkkjPysIKgAny4jfaBacVwHCG55w4J0hhlFcgSARAExmBH60rj+X2nLQgt3ACDcXYFhEQuWYg9pG/aa/gOZXOGi3xKasnRcnBBOdRO4EnfI6xNZ8vgc0nCc0t3EDWjqklQIKRp31AiVA7x270uxcknUGlh8wDgRmADG25mdzOJAqFwvCnWzoulbhBaG06oGP3ZG5yDn3NSOKVba6jpUdk1An0kET7iqnZDWYjiODARrYIUuNKvv/ALTkGYkA9R64rM8f4HyCt7zOxwUgZDN3n92Kvb95z8NWMaip0kpJIZD5REmBJJ9B6ip95JuKusgw7DbEQu0fxmnhVnD2WBwjLkznKORWbKRfsu9zqXC6fovm0kZ9T3jar1OFDKotratqPMukBvSVCwo+sneKq+fcZetuFt8TaU9UuAAwRGWAx16r07VYWODYqGINtz8yh5E4mDmQYGYB2zimnOUsyYFFLCE8Rd+HIuFmb92HKSDO+mAu3vRcLxcto1OvaNDDMRIZJgzE9c0ze5r8Aw3DuQMC4iADrjLZA3374p1x/ibaMAMzpcHGBkMNwCREbggHpmmUZcliceB7j+EV1+FcByCQyDEwROmZDAE4EyPcDN3eVOnEJcR7WpDh2aFYDEPksHAxncdZGb8lgCrFpQgksYABnzfFBBUHOd9wBiqvjPE9m1gO909kZgnpLkyfaRiYzWmip37qKptdS74fhFa4zmfiFVYFvN8NmBEAY2AHrn1rF855qBxpbJW22j1I2c+hMsPYVoPDPOWuh2+GttQwAInSep1TsdvMO+RWLXikXiGuOnxE1udJMTJMSY9RWnS0u/NSXC+5XVl3YtPk0Y8SWfhaWUuQ0gRCkTBB7SuroY1elZfj+LN1tTbBQqDso2A6mO5zTNy8GZiFCgkkKMhQdgJzU3grDXlCBVVUJZrgXzfQmc+i4rXClS00d3h49CtynUdhXKOFVzLQVXdS0Fuyr1JNdM5TwOgSyqHMzBmBOFB+ke9RPD/LPhAEyBBCpJwJyWknJgH0q6SuRWrOtPe/gvXV9TVGKhGyFCkmlTSSarCD++tHSaOlCNGlTSGNA0pBQNKIpFKFQhWc35at1W8uomAQWYAgGYMY7wYkVzPm3KWskwCVG5/DkiGx3G+xx1xXXmqv5hwAuCf3ogEyREzDLMMPr3q6jXlRleIJQU1ZnLOK4lGW2ETTpSGPVmJJJnqNo7VEVorT838MaT5YVugLAK+T8kkkHbBPXpFZy/aZGKusEdDXb09enUjaPy6mKpTlF5Ljg/E19QASGVTgMoxv2g7E/c1quG4nh+IQKpWWGbezA7nQW/eB2ggZJztXPIxS+HvFHDKcggj6jI/OkraSE8xwwwqtcm55Xxl3hb68PdJa28C2YA3IAI6/Veh9puObWyzKyy2ndOkdfXOAR1jrsaTieY2uL+Dp/wAxDqKxJ6YUH5xMEx0WrH/CXnAiUgYkgQR+EKfKIke9cSsnu2tZ6m6msbrkx7Ft7y3mRg6DSuRiJOYYhjk4EkTUdeDJ4n/FM4W2qEENIiAeu2mDqmd5pxeUE7sFMDC5iO0if+KZ5hyRzauBLhllIggQZyRPQfz96EZO9mFxVsMgc5vfGcGxe4aceY5cRMRvJBM7Dp2FW/CcYli3+2v6juzuwBJJ2UTgdgPzM1zjmHKL9rzPbcKD80Y9yCQPvVepzXTho4zWJ4Mkq23lZNlz3xWCumy7M+qQ4UoBuMCZY5jONjk1nOJ4lGNsTeAkG5qYN5sBmQQM4JkmTipvLuaWOHVnRLhvxCs5WFkRIgfl26iofDcPZI+JevmSSSiqWduu5hQT3JrRTpRp9H/L+RXKTl1JXMzZOgW+Ie4TE/EDALPWTtGJ3+tLe6OFN6066rjWyodWwvxEyIjzYbf1qPw/LFuarpYWLE4LHW3+lQMsYpjmtlFZTaW4EK4a4ILmTLCMRtt/Onik7Qv696+2RX4gtcwu/C+ED5JkjOfQ9x1j1qMxn0P9/anbRmBEycAevbvWqs8v+Iya7VtCMC3bhXJ07vjyiBMeu1SvqIaZXa5+YYU5VCq4DhXvW7dt/wBnZViQwtsS7Ge3zECRPQVteS8mRArFE+UaV0QVkzLEyS22ekVK5fy0JDNBaBsAAIn5R7xP0qxFcWpVnVleWF4eupsjFRVkKBpU0iaMmkCDVQ1U3SoqIIeqhSZNFUCIo6DCiU0pAwaVNJo6BAF6av3CAIGolgImME5Pssn2inGFGtEg2bCkERgz+e/03qm4/kQcQQLi+aA3zDVmdczv2/Or+KFDzJc5tzHw1GbTHodL4OcRMQc4/s1n+L4d7bQ6lT6j9O49RXZL1lWwQDj3E9u1V3FcmVgQDKkfIwDDGRvtmZOTmtlLX1YYl3voyqVCEuMHKbV5lIZSQQcEYI962PKPGrQEu22dvxW4k/VcD3B9qe4/wmpBIRkO40EMI+hyeuB296p7/hZhtcExsysv9d+nfNaJarT1l37p+78CKlUh7OTT8P414Zjn4i+rLP8A8Sash4g4b/1rfuYPuDtWAHhy4DlkiRse4kHI9DS73ILpY5t5b8R+x8v9xVDjpW8THXa/6m6bn/Df+smexn9Kwfiy3w2sPwzqdXzIoMA9xiBPanB4auGPPaA2yW37HyyKVZ8KSBN0T2CMxjuuRqHrT0qumoy3Kp9H+BJwqTVnEzimlzjpWpseElJy11u2lAob/cZC+9WvCeFbYgi113uMWMeqDymfb+uiX6nSXspv4fkRaWXXBheF4Z3MIpY9gCfvG1X3D+H7jQb9wgAQqglyQNwkSB9O/Strw/JwAAzYBkKoCqP9P7w+/wCWKn8PwqJ8qgdz1PXJOTWOprq0/ZtH6v8AH0Lo0YR5yUPLPD6p8q6IPzNm5G5gjEHar2xYCrAk75OSZMmafoqy2zd5f1LL9AKKUKANBaJBUUZFEDQY1ABKlE1KmkMagRM0KPTRUSANNLuf76UKFVhHBSqKhUIHQFChUIKWkNQoUWQWKSP5UKFBEEGju/L9v1FHQqIhQcP87fXiP/rT1n/MX/2jQoUsv5GJFvcf+1Vku3vRUKcQDUBQoUUQM70YoUKiIFQFChUIKSjoUKIA6J+lHQoBCNN9aFCiQXQoUKgT/9k="/>
          <p:cNvSpPr>
            <a:spLocks noChangeAspect="1" noChangeArrowheads="1"/>
          </p:cNvSpPr>
          <p:nvPr/>
        </p:nvSpPr>
        <p:spPr bwMode="auto">
          <a:xfrm>
            <a:off x="155575" y="-2560638"/>
            <a:ext cx="53340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  <p:sp>
        <p:nvSpPr>
          <p:cNvPr id="5" name="AutoShape 4" descr="data:image/jpeg;base64,/9j/4AAQSkZJRgABAQAAAQABAAD/2wCEAAkGBxQTEhUUExQVFhUWGBsYGBcYFxcYHBwcFxocGyAcGBwdHCohGCAlHBgYITEiJSktLi4uGR8zODMsNygtLysBCgoKDg0OGxAQGjQkHyYsNDQ4NDQuLC8sNDQsLCwvNCwtLywsLCwsLSwsNCwsLCwsLCwsLCwsNCwsLCwsLCwsLP/AABEIAOEA4QMBIgACEQEDEQH/xAAbAAAABwEAAAAAAAAAAAAAAAAAAQIDBAUGB//EAEAQAAIBAwIEBAQDBgUCBwEBAAECEQADIRIxBAVBUQYiYYETMnGRUqGxI0JiwdHwFDNygvGS4RUkU3OywuIWB//EABkBAAIDAQAAAAAAAAAAAAAAAAECAAMEBf/EADIRAAIBAwMBBQcEAgMAAAAAAAABAgMRIQQSMUETIlFh8DJxgZGhsdEFFMHhQlIjM/H/2gAMAwEAAhEDEQA/AOolaCrSzSa5BuDNFShQioQIUCaOk0CC1NA027hQSTAEkn0FVvE82ADFCIUAlmwqyeskdM/ao5JLIVFstxUS7xqAwWXeCJn7gbbGsfzHxKhkF2uiQYA0IY2/j3z1BrPcXzq4T5W0ATEZIn+I5n1rTT0tapxGy88f2K5Qjy/kdFvc9tiMYM+ZiEBj8M/MTnGNqpOL8WgQQ6gwZUajJ6AnTgDO29YRLL3X8qvcY7wGdvfr96uuG8G8U4yip/rYfoJIrQ9FTh/2T9fUTtX/AIxLZPFAYqIdpMk69IkyMCNqg3vFJRnUIcHP7Rswfy9qn8D4HuKfNdQbbKzd+8d6dveAdbFjfyxJ/wAvv/uobNIny38yb6liqueLROBdAJkj4pBPvGI/kJqbY8YrGXug9SVVh6EAbfbqaRd8AN+7eU/VSP0JqLd8D8Su3w2+jn/7KBT9jo5cSa+L/kHaVVyjR8H4nttteU99cofvAGPpVtw3MwRkR6r51P0K5OM7dDXMOL5DxNr5rLgdwNQ+6yBUXh+NuJlGZT3Bjag/05NXpVL+/P1RO3/2idmsXlb5WUxEwZ3p2uV8F4quL/mAPGxgBgRkGRjB7zWt5T4mW7AVgTtofytnsdmzI+1Y6tCrS9uOPFZXr3oeMoy9lmnNERTVjilfbfqCCD+e9PE1WncLVhBFHR0gmoEVREUBRk1CBAUVHNJmiQVR03qoUSDk0RNIekgGKruNYfBpYFNLSpqCi9FQeYcctshfmcxpQEBjJic7DBz6UrjeYBAwWNYAMEGACd2jYQGPtXPeec/gG3aZmnDXWyWiflnKjJzv29Xp05VZbYLP0XvDiKvItOdeIFSdfnuZHwtgk5yVPaN8n0rHcfzS9fILuWjYbAfQfz3p3k/Jb3EvFsY/eY4Vfqf5DNdA5R4QsWgC4F1+7gR7Lt95roqFDSZfen6+X3KXKdTyRiOSeHL3EwwGlPxtgf7Ru3tj1rbcs8GcPbguDdb+P5fZRj7zWhC0qs9XWVJ9bIMaUUFbshQAoCgbAAAD2FB8U4DNGwFZBxFo0BTiikrUCNg0uiKUoJURGIqHzDk9m/8A5ltWP4tm/wCoZqeVoGmUmsoUw3MvAQybD/7X/kwH8vesfzDll2wYuIy9p2P0Ox9q7TFM8Rw6upV1DKdwwkVtpa+ccSyiuVJPg5VyzxHcSA/nURE/MIM+Vtx+dbrk3P1uAZn6CCuY84Leo8wxvVLzvwLu3DH1+Gx/JWP6H71jkuPaf95GU7HBBHQirZ6ajqFvou0vXK/lfUiqShiWUdpDTQArGeF+fhoQ4MsSgAEyCZXIjMyPXHpsrbSAe+fvXNacZOMlZou6XXAIowKMUYFAAkiiilmkGiEOKFDUKOoQSaKKOKMLS2IFFQuYceLcRBYxjOB+Ix0xT/GcWLcDBYnAJA7/ANK5h4g5uWm2jscaXfWzByO3ZZn0P0p6VKVWeyP/AIFyUVuYOfc8Nw6FYlRhm1N54PUE4AMwKe8MeHG4ltbytkderR0X07n+ezfhLw4eJbW8i0pz/Efwj07n+x0+zaCgAAAAQAMAAbAVvq1Y6ePZUuer9dfsUJOo90hfC8OqKFQaVUQAOgFPaKShpU1zr3LQilERTgNFFQgiKM0RNHQILWkKKWKSgqEBFKihQmmAA0RotVEaBA6KioCoEVVH4m8O2+JWfluD5XA/Ju4/MfkbwUTGnhKUHeLA1fDOL8TwtyxcKuCjqf8Agqeo7EVtPDHiMN5WgGQIA3xErGJ7rHqOw0HPuSpxSaWww+Rxup/mD1H84I5Xx3CXOHulGlXUggifZlPUdj/Sug9mrhbia9fIrV6b8jstpwwBGxAI+hpUVi/CniDUArnIgMIJOA3nUD2BAHrjatkrgjGRXOcXGTjLlFvmhVAijpM0CB6aKjmhQCJWiu3AoJJAHcmKEVU+IeM+GgnCiWJ76IhR6kkQZ6UGFK5m/FvOyq6FJFy4PN5m8iH93oJMkfT2NZzk/LX4u8FAAG7EDAUdfrUDir7XXZmyzGTufYfQYH0rqfhbk/8Ah7IBH7RvM/oei+36yetdWy0dG3+b9fToZW+1n5Is+D4NbaKiCFUQB/XufXrTxWlgUCK5byaRK0sUgmhNAg8BQ00lapOe+JEsHSFLt1zAHX3x29KaKbwgF3FA1Wco5jdvCWs6F/EWOfopWT7x70/zXjxaUQJdp0j+ZjJ3G36SRGrckWSbNISqfheM4gsfISAYMgL27xEzMy2OgmBbIe+9Le4bWHQaJie0/lQEVQ+JRxVxTbsJCnDNqQE+g80gdzv/ADeKu7AJvG8YltS1y6qgkgGes7CMkiOm1VnG+IuHSIL3JyQhJAnqSxj2+9Zz/wDluJG4EQdmTHXyiYUf31pScnvqmnSq9JBQ7wMz21dI2ParFTj4jpmpuc74cWxcN4RmBkGZ6qAWkfTrUvlXHpdGq3cVlG4AMidpkyPcdKxC+Hb6pq0KCYzKEme+o437fWodmxxVhy9pXRj5WCAMMMRgCcakMY6EbbnsovhgbOqA0lhVb4e5sOItBjhwAHXaD3jsdx/2qyNVSVmKhu/Z1KVkrII1LgieoPeqnn/h9eIshJPxEHkdsmQI8x6hoz65q7omownKLuiNXOLI72Lm2l0JEEbHYg/mK6b4c5mtxAQWgnygmYhRKzvgz7RVT485GGT/ABCDzqP2kdV7/Ufp9Kyfh7mHw7mkmFfAP4GOA/pH6fSt1ePb0+2j7S59fVFcHte18M66TRCmOD4jWurYyQR6gxT4rn3vkt4DmhR0KhBvUB7Vz7x1x0wuPO2o7/IuFiejb46rW45lcItmJkwoju2B9B61yfxFxfxOIcj5QQi5JwuNzvJk+9adFT7SsvBZ/H1+xXWltg/PBa+B+WfF4jWwlbQDf7j8v5gn/bXSwapvCPLvg8Ov4nh29xgeyx7zU7m9yLcbydoJmAW6d4j3pNZW31HLog0YWSRNW6JAkT2604aouD4b4jkuNIABgbMIMRKggTOd+0YNXYNZottXaLGl0GOMv/DWd8x1/MwYEZmqrhLJdoYsIAbJgkbYIO0iZ3yO81M5xeAVSSiqDJZ2AAjEHvMnbtWWfxwq3R5DcUahrHkmdOVVpMeXqQTOwiKshp51X3VcV1FBG4VqrLHIrSBiBquGT8RskMZOodAZO4E1nOO8eKB+ytMSetwhQPYEk/SRUe74y4m3Au2bckBhh0MHYwSZ29K0x0lfoit1YG14bjdb4BggdNpEz6zIH1U1MIHvXN+E5txbK722tolpdUwpwMBfNqJYgBRt61Wcx8QcRfHnuEL+FPKPcD5verY6Ccna6EdZI6dxXE/DcEIW1KZ07+XIx1yY9/SpHDXdQmCPRhB/vrXK/DvGXLVwfDYgMIIBx8wzBwTBPTrV5wfjllulbyApqI1LIYAGJPRvsKWropxxHI0aqfJvQaBNNcPfVwGUghhII6injWOxaQea8Stu07MYGkifU4AHczVDyvmKcRdKiRkmGG6yTj/qKx+Fz2q+5ty9b9s22JAMGRuCNjWY4Tlq8E5uu5bTiYjDddzk5A6eUj95TVkNu1+IGaPnV9UsOzGAAD+YrM8q45eIusiEgkkjoQpnUwPca7oHrdB6GnuN53Z4sGzDLq/eaB8ucQTG3Xp0JIpfIfDPwW+LrJYSFEacHEtM5jp0nPailsi78k5ZqrYAAAAAAgR0HYelKio3DORCt8wA9/p36bd6maJqkZqwk0KWwoAUACHtgggiQcEd56GuQeJOUnhb7WxOk+ZD3Un9RBB+nrXYzWW8fcr+Lw5uAeez5vqv7w+w1f7a2aSr2c7dGVzjdFd4L5qSoDRutqJg4DEOQd5HlPXy+1bQGuReG70XdBgC4pQ9exEesiPeur8JdLKCd4zHfqPvNVain2VZxXHK+P8AZZF7oJkiaFJmjqolig8R8UURjuFtliuwkmEnv5htXMuU8L8W9btxIZgvt1PsJPtW08ecR+zIBkFgnUZUMxH8XmVc7VmvCnF2rPEC5eMBVbTAJ8xx0HYmuhoYuNKc1zx8l+WUV33oxOsbbfYVX3+KDxoXUQQc6tMMSJmI2BMEdIkHNUXNPGVvSBYl2O5hlC/WYYz6R9e+c5n4h4h0NtyEUjKII1ejEktnPXPWqaejqT5Vvf8AgaVWKL7mXi9UKizpuOuqXklIb90bF86TMxgRPSl4jn93inVL94WbROdAIX/dkk9smOsVW884RLN3RbbWAiEmQQWIBMRsPQ5p23bv8feAAEgBZChVRATG3QSfWujToUowUkunL/BRKcm7Ebmdiyt5vgktbnyyBMHeD+hI+tSOP4iwLqtZtn4akeW4SdcdSNwD2n+gicx4dUuOitqVGKhu8Yn71pf/AOXtGwPhlrl9lVwflABXVBEwJGMkmSpwKsnOFOMXJvPq7AlKTdin4vh2e2/FM1tAXCogGnUcAhF6BRH/AEn60XAcDf424YbUwWS1xjsMATnP9DVbZtguqu2lZyYJid8D9PSnOI0BmFtmZOjMNJ9xJHf/ALVaotYXPTGEvAVvqxFzyiJBgkAjr6g9R/WpnLFsaLhvNc1aToCgRMGNROcGKa5dfVLltnXUqsCVIBkTtnB261I4q2eIuXGsWGCkzoRSwXHoMTkxt2ppvo8LxAvFErw0U+KC6swCyAv4tQifSYqv51ZKXmUqRB3iNUknV65P5Vb8iXiLbG3bR/Po1giBKtIBJ+Xc70vnPC3w7l7TwT5YXUsdMiROT9zWV1Eq17r5ltu4K8Hc5t2z8K8qlGMhiAdJ2zPTA+m/c10NuHQdI/0kr+hFcm4myyETaZJGA6sNt4kCc5966P4auC9w1tjMgaWyRlfLMAxkAH3rHrqUVapHqXUaj9lssfg/hdx0+bV/8wagc65Sb9s2y47glMggzuCMGM4q1W2AMYH9/wBKp+c8wSy6SSDcBgjqUgqvrqnT3z7jnK98cmi6fJkOQ2EtcZput/lzpOApYbEltsSRtkCt2OZ2YHnwdjpaO3zRA9zUG/yMXEtyQty2F0XFGQyxv+ITmJq8GR5gMjI3H57085qTuLawDaBG3/PemzqQdWH0yPYb1Dtg2vLpcqPlZDMDsyncjbUAZ6wadt8ZqkCGPVYKNH+lunrSWCiYrznvR6qhBVLCGZSOm35ET0HpUqgRqwuaTcWQQcg4I7zRiiNEU4txVk2bzJ1tuQCf4SYPuIPvXU+ScUHXEwwDiezZ3+s7/wDGD8c8Np4xz+NVf8tP6qa0HgjiZRJkQWtk94AZQfoCYrdre9Tp1fh8/wC0JRw5RNjJoUIoVhLDBeIfhPdRb7Qk3mLL1KjSugdxHXcg7isIDWp8TcK9y4SudNtrjnAlVdpYjp0xWasWS7KqiWYhQPUmBXZ/TrRpXv6uzJqczLTiOGbg7tttVt20LcHVZYkDr5oiZEdPeBx3GvdbXcYsx6n0/Ie1P8y5RdsXBbuAaiAVgzMmPbOM9q0vD8l4XhAH4tw9yJFoQR/07t9TAq51YQSk+834dStRbxwiq8P+HrnEeY/s7X4yN/RB+8fXb9K1nFcfa5fa0oq6zlLcyzZgPcMSNv5DbGf5h4yuN5bI0ACNRgtHoANNvtiT61D4b/DYuX7ty65MsgV592PzdtxWapGpUtKrx4LJdFxjiHPiyHc4R/g/HYQrPoH8RIYkj0ER9T6VP4vmV+9bFtFK2gAsKGMwNmaN4zGPpT129c467btW00WlMKAsqo7tGJgbe3qdty7lotBbYYlbYn8Pmac49CxP1FGtqNqW9Xl4eC/IIU7t2eDmfLOKFlizWVukiFD/ACqZmYjzbenWpXJ+YDhbha5YDtHlDeUqd5Eqf72NdPfl1kEXDbt6hnWVWR6z/Om+JKXAAp1HMaSPrloOnaZ3x12NUtdGV7x55yMqNupzHmPKb1pVu3LZRX9RgnIBEyv0NaPwRzbShsBQSW1gzBIMT0OoiJ9QMbZ017lHxEdbjhta6DCgaR2TMCCAdsxnpHPON4K5wd2Cw1KQwK52mG+42PY1ZGqtVB05c9BXHs5blwdC4MfEKtrD6RIBnqBmMZxOcZEAVLu2XMHXpjcAgA/WVP8AZqDyDmxu2hccRPULj5isfecdAJJzU+3e1yNLKO58pJ/h6x9RXLmnF2fQ0xlcyvjkMthFYzN0EGZI0oRGFHcZqT4D4ybDKBJV5IEbMojePwn7Gm/GnBaeFJJJYXFIJ7Hy6QOwEfYVUeF7YfiosNdt29ALiVk6YwTnyl+2YxgEit0EpaVrwf4KW7VTS+IeNLtY4dCVN25DgET8NRLjEx0G/wCU0OY8GONVZfQs6kjLmRu2RAg/KM7GRtUHh4HMXkHRw9jGZy0Et6EqxB6nSKvuXkfDUMMkSRBIGrzQMQQJj2rDLu2sXrI3f4hrFjXdZWKABmCkapYCdzBMid8ipoZ8bN9MDp/FnrWc8c3QllUGC5k5IAVfTb5ivTvWh4SyURQCCAoGSYwOjdvUilccXGTySag8bwbvEECGGdioByVMHzEe0Eg1It8SD0IHfp069BncgU3Y5gHYqilozMqMfmfvFRCsTYOsFH+dDBMD2dZ2kfYyOlUP/j997mnhrBa2TC3LshTj904kYPUk1a3nFx50srpKldWl2ByQoBhowwyQciMzT9m+r+RmFxWwDswIzpuLjS2JBgbbAgS9rdAXJHBXCQBcgPGQJj2nJHrUhqj2RlrbHVpAYMd4MxJ7gqc9o6zRfGj+Ie2r/wDX6x3mkGSvwYz/AP0ez57LxuHU+xUj/wCRqN4MvaQ25KsrQN8+UgdyRA+9SPHfNbN1La231MjmYBwCpByRBzGKrPDJ8zwP3e+x1LEQN949631E/wBnnp+SmFu29eB0+BR1F+L/AAXPsv8AWjrCWHO/E9x1Zfhkw6OGIGXUtqJb0IEn0B6VnuXcJcu3AtoEvuMxEdZ6VqudcX8C/auBQ0fGEfLM4lu2/wAvp0nGW5fxr2teg/OhQnrB3I6g43rq6Hd2PdXq7M9e2/PrA7Y4K9dvm1Ja7LAkvMFZmWk7Qc1pOG8JxL8Q3xDq8wVmiDIJZ43BgwOgNQfAVj/zQxI+G3tt/wAe9b/mkaRbP78rETIAyAMTOB0wTkb0mrrzhPYsYJShFq7IPLuUWflW2nwlncTqbbBMkhZImYnYYoz4d4U3j+xTCgxmMlh8sx0P2qdau/DV3uHQqiAo2AXaABuewnoOlI4filEu+Gc/LuygHSFPbMk9AWOa57qSV3cvsnixItWltgLatwuTCBQOnqBUTgbnxC4fyyxiCYYQsebedIXaMZzmE3+ZMyeVSARpBgkyx0gdBO+xO3rSFvlSyOFOrJxABhQqkHGcAH0mME1WppjOI7zfiuHturXWGpdlADGehPUenTM+oRw3NFvOWts8KAPkYzltXTEym2TpHu9Z5XaLEtb1Pgk3Ic5JA39B27DpS+IYWLerWVVSoAbTETGkYnaes47U3kKSHuatgx+gC7/6o/Ks/wCMOAR7LNpi4gBBnzaZMyACCIDdcZ+h0q2VBLAZO8dfWNp2zUXir9tZLIR9VGScdJkxPTaYnNGnJwkpIMrNWMj4N5qyAWgAVJmTupJAnHQmJH1M9C9Y4AcTzDiDd83wAiqpLQJEgiCD0J+rVJXlyAh7SaFbUjW5JzvrQTsO22ZxGV8oug8XcuKRF61L+YGHsMLeROAVYEfQ1oryjJuccXEgmkkyF46LBbNuD8OSSwJPmGACWmDBbc9fSofI+cWeGvXtKP8ACYgAeVmXQTGZyMt+W/XT3r725dSNDknS8AgnsMQpMHckTkdo/G8tt8SjH4aJcWCGA0mYnTcI6EbjoM0aOoht7Kax/YJ03fcmM8FxKHjHvL5rd6wf3YM2yJB7499ukGrvk13TbVLhAZAqkmRI0iDn7fUGqDhry2rcNLXi0pbUGFlTbAnaCpJJmD0mAak3r16CeHlgbKW1DKytqBMPqPl0hWJ+sdxVVSKvZcDJ+JC4ieK486HAFr5Tp1f5ZBM9tRJyOwrX8LbOQwkdZyPbGc+g/KqTkvKk4W0TcYFyJdp6AfKpMGAM/eri3cx5WB+sH8x/3quTzgdcWHr9gFSoOmfQHfuOtRuE5doJYuZPQbAkyTncmnfjHqCPUZH9fyoipOQwIz9PT6xPptSBSaF6SG1ETGJEgx6r1j/gUV6xbuCWVWjYkAkR67g0ZvAGCYxPb86Rd0kgTDEGCN4ET9Ykb96N30BbxGbbLbZlMww1KSS0wIKST03gnZj2NSCFaOuQf0NRuIgjS/TIYdCOv8BHfb7xTLvcT5jjEvmI7sD8n1Ej/TU5GSscp4xIu3FH7rsPsxFW/hmNbbfI0z9VwPU7VWNfNu+7gKSt1jDAkZY7x6+tXXhvVde6zQWuETiJLsSVn90GPr2rq6xv9u15L7oy0V/yJnQNH8Nz/q//AFQqVNCuYXnOPHVuCCZn4hPs6z75EegA98ohPSuieM+CL23IGdIIMblDOkHuQT9vtglujp1HYe/0+tdT9Nlem4+D+5n1K7yfkazwBwsm7cBggKgME7+Yjcdl61p7nEW7TiSWZUOMs0MRG5x8pzgVn/Cq3P8ADnQAqvcYl5HYLHpkDYH2qxfhv2htndszvAcwSB8xby7mYAk6SIODVTcq0i6lFKCbC5tx1xrbuFhUBODEhlKgknJmZ8o/FmisFBaS/dgKxmG+XziQY3c6gBJnGal3bycVZui2fM1shFOGIBMHScwWBH+36xO4Tlq/4e3auqrBUUMDESoE/nVO1W73I+59CJzFQVtW1OlFIYkEE6bYnA69DPpTVril03LlxlXVIOQMLOCCQepG+YGKmcxZFTSgknB3jH4mG/QRPX1qj5h4ds6gF0CVjWGct8Q7ELOkrA2ALbxtUjmVmDoX9nigYRmUsJ0nUNUdjBkEfnv3h69wwuLpYBhjyuoYY/vuayXDeEUaydZKOskup1Bl6MuYZR1GD67CpPD85fh/2fGW3aMC6PMrDocmGxGRnuJp3D/VgTXU0B4qJ1woAJ3B27Dc9en/AHgrzO4fOUhNpAMrJHU4nOcdB7xeb87staGhv2cjUwUj6LBXOYJHYetFwvMGdQicPeNrbUVVRB/eAJEjM4NUuMuhYtpZKZY6FVQZXX5mcjGY07diW6zGap7PDsWT4S6vgqGKyQCXRFKfXyM31CzvU7lgQtofDDpqgEb6d5OksRG2RvU3liBLURnU5I7nUT/SPSKZTxcVxKvmvE61a6uoKijT6sxgyAZwc95TFZC5cvhgPiuATO5WJz0j8qv+YLPDOBszEmDk/DX4hj1OTHoe5qg5LzFLYfVq84NvTgnS2TB6bR7+lb9Cu45JXdymv7Vi54riDbsTqDMAAvmjedbYEMSGGTmQCdoqvt89voQwZgFIIQtqUg7gjoPoMdIqp5jx6u8gHT2ke/T/AI9qHLOWXL4f4UEoAdBPmIM/LjO35jvW2NCnGN5opc23ZHU73MrYsi7gqwBGRuROT0jP2NV3D8UL0lACDGoI7GCRHmgEzBbP9BXPOEuBdaXAQSJA2ggdZ9DSeV8e3D3BcRoI3B2YHcHuP+elZJfp7abjItVddUdV4HjrSrEsCN5JboNznvVh8NW8yn/cp3j8j71kOA8RDivKyIjZALecYBbcxpwCeoxUngL0toS6DcM5V1IjHaCdiYzAneufOlVg9skXqUGrp2NDcUwQ4kHErM/b+n2rO84utb43hbgM221W8tOXMRtjJUz6QcAVcHj3QxcXE4K+/wB8D0PoapfFrF7DMqqSjBgVkEZjzLHzZgfypYSTdhpXsaBVkmBkEzBBWfUdDntTerQhfBUAtpGxUCfL2x02/WqrhPEdtrHxjcCELJUERqAMrG4YmY7yCJqv4Dm/wuWhrhkvrRACJMsw9gM+w+gp4QbdvMkpWRkeWNZDM19SRpOlUgDUdp7KN8A7D6Vo/B9gkY8wNxdSjBhROrVOANQPc1mrQs/Cuai3xZUWxGBkSSZydMiP16bXwdw502+oCl/L0L4Afv5YMDtmt/6hJbFHxa+mcFFDm/ka/VQpMUdc+5bYq+bWpTVJ8mYxtsd9zBMVyrj+FNu89s/utHtuPyrsDgEQYg98z9R1rnvinl8EMSAV8jb7rsT6t5vsK06GpsrWfDx+P5K60d0PcK8K8/WyPhXJ0FvK4/cLb4PSczuPWtvati24IAhwBPqoJ+xWf+n1rmfJLtgXB8cFkgiB3OxwZI329K1/LObTYLaJFtmSwi6pby+TVJJBCnJ2+1XayklLcl+BKMrqzLLmvCWb/wDmKWZNiuGEdNQ6Z+mem9OcNwSmw1vz6HmS1xmgdIJJ6QcYqh4PhZvIONaSwLW7c/shkeXsTtiSDmSSc3vOLDuUCsVtiTcAC+YY8pJYFRE7A/kKwvFlct+AwyJb+CUMqIAOTGg5kjYASf8AbHcVYXbuksjKWUgsMAiMSpk9DJ7QQOlVi8NbRfM6qlwj4agkgswWMn5vl9J1tPqYchBrV3CkaTJC4G4KCd5Gf+xryndj88E+zYsuxdQNWkoWBOzbz0JpfBcUZKNvksMgdAdM4jrj8QJgnMK2105QMPqXOJ2/aMBkZB/TqjhuLdrlxFdC4ywGkmcL3gfKPpn61N9wbSBzdLbTdYoqW7oLQsAgMEgECWJUMYE/nUDiPGmq6NCRamGLfMe5EGF+mf6SOfcOX4W/MhrZDgdAoZvKYMEgFs+g+tY6yA4S3btE3ZJ1AsxYRto2Ebz6Vv0lGFSm3LOX8PMqrTcZYOlcSiXAtyy4kaYKncDt6wTjrtTljj12bSCWIZSQNzBKz83QldxPXFZ/wBxg0PbyxnXGMCIO5+n3rQ8ZfUaV+Eru0ADynHdjmABmslWl2c3EtjPdEzN8kE3E1FcC5uzD4ZBFxO+nXkETAI2qg5ly4C7qt6TaeWTSQQDGUwehMD0j1rXcu4fi7ZFsWAqqCNa3rcGYMxGqMRAgxGZE1EPDLxDNat2cuA1y7BVV0rgAYVnyvTBZ9xto01Tsn5FVVbjCirSzxOnTesFbb2wqgTqe4xnUwERGYz0ioDCfQirPheW/+Vu3ihJlAh80gSdTwMFTGme89q7NVxSTfq5jhe+BHPluf4m4LrBrijJCwDFsHAHYVWtbkT0qZzPgvg6F1S7IHcDYB8qoO5MZP1FRWsMsSCJ2n9fWjSs4JEle4LYqbwPFslwOphhkEd/7xFN8t4N71wIgBZpicbAk5+gNTOZ8puWI+IkA7MDIJ7T33xUnKO7Y3z0DG9rmn4PxGl0RccW2Y+ZXJ+GcRIaCU6GDAB771acVwR0L8KHkZPxBJ9RPY6cg+21cymc1pvBXGftDYuFWtMCyq+wcR8s9xqx6TXN1ehio749PWDTSru9ie/h+0GJNoFl/dEjVpE7BtLE4xgGMZxUDxreJFm2IVQpYKBgAwBB6jBiJHqems4rhwskatIGoOGEJAmTJB0mPXvjcc55txBvXbl1QdM9JIAnSJ/DPbG9VaKEnO8uENWatjqH/AOFlb1u2WB1hXOmSQGzmOunNdK5HZhS8HzRpJjKAeXAwME4rDeF+CZyXWZyqwMmcNBOFhep/EMV0rh7ARVUTCgASc4EZqrVzc6tr324+L5/gemrQ945FCjihWca4yapfEfL/AIiFcw4gmRhhGgwcxqyYPTbJq7pF60GUqwkHeaT3BONKpRyrDzCR7/0rT8g8SC2q2rqnTJ86kD5mnzg4Ik79qZ8acrKsbg6QG2yDIVsf6YPtWYOa71Nw1VLvc/ZmOV6U8HR+a3LLR8W7YYbAa/l1YkQZORk7Y2xQ5dyK0VLM7Pb/AHf2gKEeunGDPbbam/D3AWLvDoTaVnIKtlhkHSdWfLIUGPsKQOVG05fhXh4YlGKkOBmU1MTAlcnMNg9K5MlZ7b2sak8XfUtuJOsgaWKqSQfhMNMCBEie4kQeoEUrhuOtKyWzIfSMt+6Y2zlTjtUVfEBUftrTLvkBgCfTUBAI6gnY061xPLdAFzU2lmBACjaMgFsRg779hS2XDRG30G+e82e2E0IQ7GApJBJjBIAgrJAiRJImINL4e01tGu+TW6/tCqhQGEkGOoE+aTJAn0qM1/hxcF268BVCoCTjUzZWPMDHWNoPaKyxzRoutZD3xpYO0fDtAdDBGGjoN8etHbjAtxjnPMbjcMzhApu4ugAjAYo2PqkZ/Eay5IQKyXJZgwdQGUr0idmDDt9DW+/8Mu37Gq6ysrqCLdtdOPmHSSZMx+vXLcD4eu6yropG0ydWCCfhgbMRjzDrtWnTV4U1JSxm/v8AL4CVIOVmi45FwZ4bzNi44CnA8q5kd+gJMdPvcWubcNbbQ10LdbckEhZzBMQp7ydxmnOX8MhPxLgUMwkLiQAMzAxsOv61zPjDNxz3ZvzJqujS/cVJSmx5z7OKUTsHCZyGDLuDIM+pIwfr6Cq3gOceY2kTVbteRrmoAEzAVB++crORGfScx4U8QpZtm3dLgAyrLmJ3EfXM+pp6zz4DHCWHuPJIlZCz1hM5P03oPSzi2rfHoR1Yyzcb4bltu/x3EGB8O2zMwJIDEMQQcYBOo/RfXGt4iyt5LiCIa3oX/cJx6eZfsao+QcquonENdgPfDSNo1asnpu2wOPetDy22qWkRskCCWESffHtNTUVLysnxZeviSnBpccnN+d2tdu1dgzo+FcB6Na8uex0lMVrrdq3xlizdu/Mik6AfmkxkRq0koDj1pjnPLYNywSAl8/EstsBeG6HsGBA9xFMeCuKuajaJ+SYQ4YRgrHoTMdDO2a0b3KimuY/ZlW2089SkC3uEvi4UUMJKmJQ6gQY0mNicA4qXzHnN+9Y/aPZCMY0KPMIPzEZKDGMya2fNuXWXR7bOLZuaRluoYFdKk9xEDfaoHDco4e0WARmIB+aGA04JAbqfN32O1N+6g0pSj3l6+BFSd7J4MJxVm0LSlWY3dR1ArChekYk/f2FN8DcKMrgDymROxjcHuDsfqa13OuGC27baLSGB+2+EHWRgazIKz/ErCfvTl3jls2GYu90sAmi751bExkApAac9DscVatXuVkr3A6Vne5T858QIUNuwHVXUBwxkKIA0qJ7ACe095EDgeJZrR4a2ik3WBZsydMEDtE/rSeH4AfAa7cPlHlTIDO+NhnAmSe22drnwlymSrQ2pz5fmWLYIDGeszGD+tCs6dCm1HLvj3/11JHdUlk03hnloRVOdKjySepnU0DGZxk49qv6RYtBVCqIAEAUs1yUrGlu7DihRTR0CDApRFIpaigQhc04MXEIAGoAxIBmVIgz0M1zPxDyU2GlQ3wyQBq3UkTpPfrB6x3rrLVX8z5ct0fKDOGBJgiCMx1zvviraNeVGW5fLx9dBZRU1ZnJ+X8c9lw9tirDt+h7j0rZ8F4nt3TDWWnLaUK4iWJEkGd2x9pzWT5ryw2TI8yGPNGxI+VuxEH6xPcCAkSJwJya7LhS1Ed6Ml5U3tZ1FOOt3QP2tt1Yf5RKk5/FkSR2I9N81V814K5ZLXbEtag6gZIgjsMsuBn+zluc27aXdNltdvSCCDJyIIPrIJ6YYVtOQ+JUuW1V2UXAACWYKG7EE7k9RFYKuncIqccovhUTbTK7guWcNxIFw33+MCS/xCkkjPysIKgAny4jfaBacVwHCG55w4J0hhlFcgSARAExmBH60rj+X2nLQgt3ACDcXYFhEQuWYg9pG/aa/gOZXOGi3xKasnRcnBBOdRO4EnfI6xNZ8vgc0nCc0t3EDWjqklQIKRp31AiVA7x270uxcknUGlh8wDgRmADG25mdzOJAqFwvCnWzoulbhBaG06oGP3ZG5yDn3NSOKVba6jpUdk1An0kET7iqnZDWYjiODARrYIUuNKvv/ALTkGYkA9R64rM8f4HyCt7zOxwUgZDN3n92Kvb95z8NWMaip0kpJIZD5REmBJJ9B6ip95JuKusgw7DbEQu0fxmnhVnD2WBwjLkznKORWbKRfsu9zqXC6fovm0kZ9T3jar1OFDKotratqPMukBvSVCwo+sneKq+fcZetuFt8TaU9UuAAwRGWAx16r07VYWODYqGINtz8yh5E4mDmQYGYB2zimnOUsyYFFLCE8Rd+HIuFmb92HKSDO+mAu3vRcLxcto1OvaNDDMRIZJgzE9c0ze5r8Aw3DuQMC4iADrjLZA3374p1x/ibaMAMzpcHGBkMNwCREbggHpmmUZcliceB7j+EV1+FcByCQyDEwROmZDAE4EyPcDN3eVOnEJcR7WpDh2aFYDEPksHAxncdZGb8lgCrFpQgksYABnzfFBBUHOd9wBiqvjPE9m1gO909kZgnpLkyfaRiYzWmip37qKptdS74fhFa4zmfiFVYFvN8NmBEAY2AHrn1rF855qBxpbJW22j1I2c+hMsPYVoPDPOWuh2+GttQwAInSep1TsdvMO+RWLXikXiGuOnxE1udJMTJMSY9RWnS0u/NSXC+5XVl3YtPk0Y8SWfhaWUuQ0gRCkTBB7SuroY1elZfj+LN1tTbBQqDso2A6mO5zTNy8GZiFCgkkKMhQdgJzU3grDXlCBVVUJZrgXzfQmc+i4rXClS00d3h49CtynUdhXKOFVzLQVXdS0Fuyr1JNdM5TwOgSyqHMzBmBOFB+ke9RPD/LPhAEyBBCpJwJyWknJgH0q6SuRWrOtPe/gvXV9TVGKhGyFCkmlTSSarCD++tHSaOlCNGlTSGNA0pBQNKIpFKFQhWc35at1W8uomAQWYAgGYMY7wYkVzPm3KWskwCVG5/DkiGx3G+xx1xXXmqv5hwAuCf3ogEyREzDLMMPr3q6jXlRleIJQU1ZnLOK4lGW2ETTpSGPVmJJJnqNo7VEVorT838MaT5YVugLAK+T8kkkHbBPXpFZy/aZGKusEdDXb09enUjaPy6mKpTlF5Ljg/E19QASGVTgMoxv2g7E/c1quG4nh+IQKpWWGbezA7nQW/eB2ggZJztXPIxS+HvFHDKcggj6jI/OkraSE8xwwwqtcm55Xxl3hb68PdJa28C2YA3IAI6/Veh9puObWyzKyy2ndOkdfXOAR1jrsaTieY2uL+Dp/wAxDqKxJ6YUH5xMEx0WrH/CXnAiUgYkgQR+EKfKIke9cSsnu2tZ6m6msbrkx7Ft7y3mRg6DSuRiJOYYhjk4EkTUdeDJ4n/FM4W2qEENIiAeu2mDqmd5pxeUE7sFMDC5iO0if+KZ5hyRzauBLhllIggQZyRPQfz96EZO9mFxVsMgc5vfGcGxe4aceY5cRMRvJBM7Dp2FW/CcYli3+2v6juzuwBJJ2UTgdgPzM1zjmHKL9rzPbcKD80Y9yCQPvVepzXTho4zWJ4Mkq23lZNlz3xWCumy7M+qQ4UoBuMCZY5jONjk1nOJ4lGNsTeAkG5qYN5sBmQQM4JkmTipvLuaWOHVnRLhvxCs5WFkRIgfl26iofDcPZI+JevmSSSiqWduu5hQT3JrRTpRp9H/L+RXKTl1JXMzZOgW+Ie4TE/EDALPWTtGJ3+tLe6OFN6066rjWyodWwvxEyIjzYbf1qPw/LFuarpYWLE4LHW3+lQMsYpjmtlFZTaW4EK4a4ILmTLCMRtt/Onik7Qv696+2RX4gtcwu/C+ED5JkjOfQ9x1j1qMxn0P9/anbRmBEycAevbvWqs8v+Iya7VtCMC3bhXJ07vjyiBMeu1SvqIaZXa5+YYU5VCq4DhXvW7dt/wBnZViQwtsS7Ge3zECRPQVteS8mRArFE+UaV0QVkzLEyS22ekVK5fy0JDNBaBsAAIn5R7xP0qxFcWpVnVleWF4eupsjFRVkKBpU0iaMmkCDVQ1U3SoqIIeqhSZNFUCIo6DCiU0pAwaVNJo6BAF6av3CAIGolgImME5Pssn2inGFGtEg2bCkERgz+e/03qm4/kQcQQLi+aA3zDVmdczv2/Or+KFDzJc5tzHw1GbTHodL4OcRMQc4/s1n+L4d7bQ6lT6j9O49RXZL1lWwQDj3E9u1V3FcmVgQDKkfIwDDGRvtmZOTmtlLX1YYl3voyqVCEuMHKbV5lIZSQQcEYI962PKPGrQEu22dvxW4k/VcD3B9qe4/wmpBIRkO40EMI+hyeuB296p7/hZhtcExsysv9d+nfNaJarT1l37p+78CKlUh7OTT8P414Zjn4i+rLP8A8Sash4g4b/1rfuYPuDtWAHhy4DlkiRse4kHI9DS73ILpY5t5b8R+x8v9xVDjpW8THXa/6m6bn/Df+smexn9Kwfiy3w2sPwzqdXzIoMA9xiBPanB4auGPPaA2yW37HyyKVZ8KSBN0T2CMxjuuRqHrT0qumoy3Kp9H+BJwqTVnEzimlzjpWpseElJy11u2lAob/cZC+9WvCeFbYgi113uMWMeqDymfb+uiX6nSXspv4fkRaWXXBheF4Z3MIpY9gCfvG1X3D+H7jQb9wgAQqglyQNwkSB9O/Strw/JwAAzYBkKoCqP9P7w+/wCWKn8PwqJ8qgdz1PXJOTWOprq0/ZtH6v8AH0Lo0YR5yUPLPD6p8q6IPzNm5G5gjEHar2xYCrAk75OSZMmafoqy2zd5f1LL9AKKUKANBaJBUUZFEDQY1ABKlE1KmkMagRM0KPTRUSANNLuf76UKFVhHBSqKhUIHQFChUIKWkNQoUWQWKSP5UKFBEEGju/L9v1FHQqIhQcP87fXiP/rT1n/MX/2jQoUsv5GJFvcf+1Vku3vRUKcQDUBQoUUQM70YoUKiIFQFChUIKSjoUKIA6J+lHQoBCNN9aFCiQXQoUKgT/9k="/>
          <p:cNvSpPr>
            <a:spLocks noChangeAspect="1" noChangeArrowheads="1"/>
          </p:cNvSpPr>
          <p:nvPr/>
        </p:nvSpPr>
        <p:spPr bwMode="auto">
          <a:xfrm>
            <a:off x="307975" y="-2408238"/>
            <a:ext cx="5334000" cy="533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t-EE"/>
          </a:p>
        </p:txBody>
      </p:sp>
      <p:pic>
        <p:nvPicPr>
          <p:cNvPr id="2054" name="Picture 6" descr="http://upload.wikimedia.org/wikipedia/commons/4/47/1154_world_map_by_Moroccan_cartographer_al-Idrisi_for_king_Roger_of_Sicil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8125" y="2766061"/>
            <a:ext cx="230425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88504" y="5044534"/>
            <a:ext cx="2243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i="1" dirty="0" smtClean="0"/>
              <a:t>Al </a:t>
            </a:r>
            <a:r>
              <a:rPr lang="et-EE" i="1" dirty="0" err="1" smtClean="0"/>
              <a:t>Idrisi</a:t>
            </a:r>
            <a:r>
              <a:rPr lang="et-EE" i="1" dirty="0" smtClean="0"/>
              <a:t> maailmakaart</a:t>
            </a:r>
            <a:endParaRPr lang="et-EE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pol297thearabspring.files.wordpress.com/2012/07/ottoman_empire_16-17th_century.jpg"/>
          <p:cNvPicPr>
            <a:picLocks noChangeAspect="1" noChangeArrowheads="1"/>
          </p:cNvPicPr>
          <p:nvPr/>
        </p:nvPicPr>
        <p:blipFill>
          <a:blip r:embed="rId2" cstate="print">
            <a:lum bright="27000"/>
          </a:blip>
          <a:srcRect/>
          <a:stretch>
            <a:fillRect/>
          </a:stretch>
        </p:blipFill>
        <p:spPr bwMode="auto">
          <a:xfrm>
            <a:off x="0" y="0"/>
            <a:ext cx="9144000" cy="668663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52536" y="3356992"/>
            <a:ext cx="6588224" cy="3168352"/>
          </a:xfrm>
        </p:spPr>
        <p:txBody>
          <a:bodyPr>
            <a:normAutofit/>
          </a:bodyPr>
          <a:lstStyle/>
          <a:p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b="1" dirty="0" smtClean="0"/>
              <a:t>3. Osmanite impeeriumi lagunemine</a:t>
            </a:r>
            <a:endParaRPr lang="et-EE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flipV="1">
            <a:off x="1371600" y="3789040"/>
            <a:ext cx="6400800" cy="97160"/>
          </a:xfrm>
        </p:spPr>
        <p:txBody>
          <a:bodyPr>
            <a:normAutofit fontScale="25000" lnSpcReduction="20000"/>
          </a:bodyPr>
          <a:lstStyle/>
          <a:p>
            <a:endParaRPr lang="et-E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t-EE" dirty="0" smtClean="0"/>
              <a:t>3.1. Osmanite riigi allakäik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r>
              <a:rPr lang="et-EE" dirty="0" smtClean="0"/>
              <a:t>Türgi 19. sajandi II poolest = “Euroopa haige mees”</a:t>
            </a:r>
          </a:p>
          <a:p>
            <a:pPr lvl="1"/>
            <a:r>
              <a:rPr lang="et-EE" dirty="0" smtClean="0"/>
              <a:t>Vene-Türgi sõda 1877-1878</a:t>
            </a:r>
          </a:p>
          <a:p>
            <a:pPr lvl="2"/>
            <a:r>
              <a:rPr lang="et-EE" dirty="0" smtClean="0"/>
              <a:t>vene panslavismi idee </a:t>
            </a:r>
          </a:p>
          <a:p>
            <a:pPr lvl="2"/>
            <a:r>
              <a:rPr lang="et-EE" dirty="0" smtClean="0"/>
              <a:t>lõunaslaavlaste iseseisvumine Balkanil</a:t>
            </a:r>
          </a:p>
          <a:p>
            <a:pPr lvl="1"/>
            <a:r>
              <a:rPr lang="et-EE" dirty="0" smtClean="0"/>
              <a:t>Noortürklaste revolutsioon (1908)</a:t>
            </a:r>
          </a:p>
          <a:p>
            <a:pPr lvl="2"/>
            <a:r>
              <a:rPr lang="et-EE" dirty="0" smtClean="0"/>
              <a:t>kolm pašat: Ismail Enver, Mehmed Talaat, Ahmed Cemal</a:t>
            </a:r>
          </a:p>
          <a:p>
            <a:pPr lvl="2"/>
            <a:endParaRPr lang="et-EE" dirty="0" smtClean="0"/>
          </a:p>
          <a:p>
            <a:endParaRPr lang="et-EE" dirty="0"/>
          </a:p>
        </p:txBody>
      </p:sp>
      <p:pic>
        <p:nvPicPr>
          <p:cNvPr id="7174" name="Picture 6" descr="http://upload.wikimedia.org/wikipedia/en/d/d4/Enverpasch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4581128"/>
            <a:ext cx="1398833" cy="2060848"/>
          </a:xfrm>
          <a:prstGeom prst="rect">
            <a:avLst/>
          </a:prstGeom>
          <a:noFill/>
        </p:spPr>
      </p:pic>
      <p:pic>
        <p:nvPicPr>
          <p:cNvPr id="7176" name="Picture 8" descr="http://www.cityofart.net/bship/talaat_pash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653136"/>
            <a:ext cx="1368152" cy="1946359"/>
          </a:xfrm>
          <a:prstGeom prst="rect">
            <a:avLst/>
          </a:prstGeom>
          <a:noFill/>
        </p:spPr>
      </p:pic>
      <p:pic>
        <p:nvPicPr>
          <p:cNvPr id="7178" name="Picture 10" descr="https://encrypted-tbn0.gstatic.com/images?q=tbn:ANd9GcT26CXTSUj_wW488zAXfuHLCuHQ7j_vj7cnv29TN8KD0RJiTDy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4504288"/>
            <a:ext cx="1440160" cy="2165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76802" name="Picture 2" descr="http://fanack.com/uploads/pics/turkey_ottoman-decline_720px_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2376"/>
            <a:ext cx="9144000" cy="673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75778" name="Picture 2" descr="Greece and the Balkans 1914A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0"/>
            <a:ext cx="7776864" cy="608151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27584" y="6165304"/>
            <a:ext cx="26418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i="1" dirty="0" smtClean="0"/>
              <a:t>Balkani poolsaar (1914)</a:t>
            </a:r>
            <a:endParaRPr lang="et-EE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32772" name="Picture 4" descr="https://www.lib.utexas.edu/maps/world_maps/world_pol4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060697" cy="5013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t-EE" dirty="0" smtClean="0"/>
              <a:t>3.2. Imperialismiajastu kujunemine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r>
              <a:rPr lang="et-EE" dirty="0" smtClean="0"/>
              <a:t>Imperialism – ü</a:t>
            </a:r>
            <a:r>
              <a:rPr lang="fi-FI" dirty="0" smtClean="0"/>
              <a:t>he riigi enesekesk</a:t>
            </a:r>
            <a:r>
              <a:rPr lang="et-EE" dirty="0" smtClean="0"/>
              <a:t>ne</a:t>
            </a:r>
            <a:r>
              <a:rPr lang="fi-FI" dirty="0" smtClean="0"/>
              <a:t> poliitika oma võimu- ja mõjupiirkonna laiendamiseks</a:t>
            </a:r>
            <a:endParaRPr lang="et-EE" dirty="0" smtClean="0"/>
          </a:p>
          <a:p>
            <a:pPr lvl="1"/>
            <a:r>
              <a:rPr lang="et-EE" dirty="0" smtClean="0"/>
              <a:t>šovinism</a:t>
            </a:r>
          </a:p>
          <a:p>
            <a:pPr lvl="1"/>
            <a:r>
              <a:rPr lang="et-EE" dirty="0" smtClean="0"/>
              <a:t>eurotsentrism</a:t>
            </a:r>
          </a:p>
          <a:p>
            <a:pPr lvl="1"/>
            <a:r>
              <a:rPr lang="et-EE" dirty="0" smtClean="0">
                <a:solidFill>
                  <a:srgbClr val="FF0000"/>
                </a:solidFill>
              </a:rPr>
              <a:t>õigustus</a:t>
            </a:r>
            <a:r>
              <a:rPr lang="et-EE" dirty="0" smtClean="0"/>
              <a:t>: vajadus hoolitseda </a:t>
            </a:r>
            <a:r>
              <a:rPr lang="et-EE" i="1" dirty="0" smtClean="0"/>
              <a:t>vähearenenud</a:t>
            </a:r>
            <a:r>
              <a:rPr lang="et-EE" dirty="0" smtClean="0"/>
              <a:t> rahvaste eest ning levitada nende juures Euroopa tsivilisatsiooni saavutusi (isikuvabadus, eraomand, demokraatia jne)</a:t>
            </a:r>
          </a:p>
          <a:p>
            <a:pPr lvl="1"/>
            <a:r>
              <a:rPr lang="et-EE" dirty="0" smtClean="0"/>
              <a:t>eesmärgid?</a:t>
            </a:r>
          </a:p>
          <a:p>
            <a:pPr lvl="1"/>
            <a:r>
              <a:rPr lang="et-EE" dirty="0" smtClean="0"/>
              <a:t>imperialistlike huvide põrkumine</a:t>
            </a:r>
          </a:p>
          <a:p>
            <a:pPr lvl="2"/>
            <a:r>
              <a:rPr lang="et-EE" dirty="0" smtClean="0"/>
              <a:t>Esimene maailmasõda (1914-1918)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395536" y="260648"/>
          <a:ext cx="8229600" cy="59046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656073">
                <a:tc>
                  <a:txBody>
                    <a:bodyPr/>
                    <a:lstStyle/>
                    <a:p>
                      <a:pPr algn="ctr"/>
                      <a:r>
                        <a:rPr lang="et-EE" sz="2400" dirty="0" smtClean="0"/>
                        <a:t>Emamaa</a:t>
                      </a:r>
                      <a:endParaRPr lang="et-E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2400" dirty="0" smtClean="0"/>
                        <a:t>Pindala  (km</a:t>
                      </a:r>
                      <a:r>
                        <a:rPr lang="et-EE" sz="2400" baseline="30000" dirty="0" smtClean="0"/>
                        <a:t>2</a:t>
                      </a:r>
                      <a:r>
                        <a:rPr lang="et-EE" sz="2400" baseline="0" dirty="0" smtClean="0"/>
                        <a:t>)</a:t>
                      </a:r>
                      <a:endParaRPr lang="et-EE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2400" dirty="0" smtClean="0"/>
                        <a:t>Rahvaarv (mln)</a:t>
                      </a:r>
                      <a:endParaRPr lang="et-EE" sz="2400" dirty="0"/>
                    </a:p>
                  </a:txBody>
                  <a:tcPr/>
                </a:tc>
              </a:tr>
              <a:tr h="656073"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Belgia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2,5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15</a:t>
                      </a:r>
                      <a:endParaRPr lang="et-EE" dirty="0"/>
                    </a:p>
                  </a:txBody>
                  <a:tcPr/>
                </a:tc>
              </a:tr>
              <a:tr h="656073"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Hispaania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0,3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0,5</a:t>
                      </a:r>
                      <a:endParaRPr lang="et-EE" dirty="0"/>
                    </a:p>
                  </a:txBody>
                  <a:tcPr/>
                </a:tc>
              </a:tr>
              <a:tr h="656073"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Holland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2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38</a:t>
                      </a:r>
                      <a:endParaRPr lang="et-EE" dirty="0"/>
                    </a:p>
                  </a:txBody>
                  <a:tcPr/>
                </a:tc>
              </a:tr>
              <a:tr h="656073"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Inglismaa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31,4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370</a:t>
                      </a:r>
                      <a:endParaRPr lang="et-EE" dirty="0"/>
                    </a:p>
                  </a:txBody>
                  <a:tcPr/>
                </a:tc>
              </a:tr>
              <a:tr h="656073"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Itaalia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0,5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1</a:t>
                      </a:r>
                      <a:endParaRPr lang="et-EE" dirty="0"/>
                    </a:p>
                  </a:txBody>
                  <a:tcPr/>
                </a:tc>
              </a:tr>
              <a:tr h="656073"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Portugal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2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9</a:t>
                      </a:r>
                      <a:endParaRPr lang="et-EE" dirty="0"/>
                    </a:p>
                  </a:txBody>
                  <a:tcPr/>
                </a:tc>
              </a:tr>
              <a:tr h="656073"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Prantsusmaa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11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48</a:t>
                      </a:r>
                      <a:endParaRPr lang="et-EE" dirty="0"/>
                    </a:p>
                  </a:txBody>
                  <a:tcPr/>
                </a:tc>
              </a:tr>
              <a:tr h="656073"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Saksamaa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3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16</a:t>
                      </a:r>
                      <a:endParaRPr lang="et-E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9552" y="6237312"/>
            <a:ext cx="36266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i="1" dirty="0" smtClean="0"/>
              <a:t>Riikide koloniaalvaldused 1914. a</a:t>
            </a:r>
            <a:endParaRPr lang="et-EE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11266" name="Picture 2" descr="http://www.classzone.com/cz/books/ms_wh_survey/resources/images/chapter_maps/wh20_colonialclaim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7628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t-EE" dirty="0" smtClean="0"/>
              <a:t>3.3. Esimene maailmasõda (põhjused)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r>
              <a:rPr lang="et-EE" dirty="0" smtClean="0"/>
              <a:t>Sõjaohu alahindamine</a:t>
            </a:r>
          </a:p>
          <a:p>
            <a:r>
              <a:rPr lang="et-EE" dirty="0" smtClean="0"/>
              <a:t>Sõja romantiseerimine</a:t>
            </a:r>
          </a:p>
          <a:p>
            <a:r>
              <a:rPr lang="et-EE" dirty="0" smtClean="0"/>
              <a:t>Rahvusvahelisi kriise reguleeriva institutsiooni puudumine</a:t>
            </a:r>
          </a:p>
          <a:p>
            <a:r>
              <a:rPr lang="et-EE" dirty="0" smtClean="0"/>
              <a:t>Sõjaline mõtlemine kaalukam kui diplomaatia</a:t>
            </a:r>
          </a:p>
          <a:p>
            <a:endParaRPr lang="et-EE" dirty="0" smtClean="0"/>
          </a:p>
          <a:p>
            <a:endParaRPr lang="et-EE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t-EE" dirty="0" smtClean="0"/>
              <a:t>3.4. Suurriikide liidud I maailmasõjas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t-EE" sz="3600" dirty="0" smtClean="0"/>
              <a:t>Keskriigid</a:t>
            </a:r>
            <a:endParaRPr lang="et-EE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t-EE" sz="3200" dirty="0" smtClean="0"/>
              <a:t>Saksamaa</a:t>
            </a:r>
          </a:p>
          <a:p>
            <a:r>
              <a:rPr lang="et-EE" sz="3200" dirty="0" smtClean="0"/>
              <a:t>Austria-Ungari</a:t>
            </a:r>
          </a:p>
          <a:p>
            <a:r>
              <a:rPr lang="et-EE" sz="3200" dirty="0" smtClean="0"/>
              <a:t>Bulgaaria</a:t>
            </a:r>
          </a:p>
          <a:p>
            <a:r>
              <a:rPr lang="et-EE" sz="3200" dirty="0" smtClean="0">
                <a:solidFill>
                  <a:srgbClr val="FF0000"/>
                </a:solidFill>
              </a:rPr>
              <a:t>Osmanite Türgi</a:t>
            </a:r>
          </a:p>
          <a:p>
            <a:endParaRPr lang="et-E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t-EE" sz="3600" dirty="0" smtClean="0"/>
              <a:t>Antant (liitlased)</a:t>
            </a:r>
            <a:endParaRPr lang="et-EE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t-EE" sz="3200" dirty="0" smtClean="0"/>
              <a:t>Inglismaa</a:t>
            </a:r>
          </a:p>
          <a:p>
            <a:r>
              <a:rPr lang="et-EE" sz="3200" dirty="0" smtClean="0"/>
              <a:t>Prantsusmaa</a:t>
            </a:r>
          </a:p>
          <a:p>
            <a:r>
              <a:rPr lang="et-EE" sz="3200" dirty="0" smtClean="0"/>
              <a:t>Venemaa</a:t>
            </a:r>
            <a:endParaRPr lang="et-EE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cture 2" descr="http://pages.uoregon.edu/mccole/HIST303Spring2012/maps/GreatPowersAlliances19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48464" cy="579968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6165304"/>
            <a:ext cx="3600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i="1" dirty="0" smtClean="0"/>
              <a:t>Esimese maailmasõja osapooled</a:t>
            </a:r>
            <a:endParaRPr lang="et-EE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3.5. Osmanite Türgi I maailmasõjas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/>
          <a:lstStyle/>
          <a:p>
            <a:r>
              <a:rPr lang="et-EE" dirty="0" smtClean="0"/>
              <a:t>Millest võiks puhkeda sõda Euroopa suurriikide vahel?</a:t>
            </a:r>
          </a:p>
          <a:p>
            <a:pPr lvl="1"/>
            <a:r>
              <a:rPr lang="et-EE" dirty="0" smtClean="0"/>
              <a:t>Bismarck: “Mõnest neetud lollusest Balkanil.”</a:t>
            </a:r>
          </a:p>
          <a:p>
            <a:pPr lvl="2"/>
            <a:r>
              <a:rPr lang="et-EE" dirty="0" smtClean="0"/>
              <a:t>Sarajevo atentaat</a:t>
            </a:r>
          </a:p>
          <a:p>
            <a:r>
              <a:rPr lang="et-EE" dirty="0" smtClean="0"/>
              <a:t>Türgi saatus I maailmasõjas</a:t>
            </a:r>
          </a:p>
          <a:p>
            <a:pPr lvl="1"/>
            <a:r>
              <a:rPr lang="et-EE" dirty="0" smtClean="0"/>
              <a:t>Osmanite impeeriumi lõpp               Türgi Vabariik (1923)</a:t>
            </a:r>
          </a:p>
          <a:p>
            <a:endParaRPr lang="et-EE" dirty="0"/>
          </a:p>
        </p:txBody>
      </p:sp>
      <p:sp>
        <p:nvSpPr>
          <p:cNvPr id="4" name="Right Arrow 3"/>
          <p:cNvSpPr/>
          <p:nvPr/>
        </p:nvSpPr>
        <p:spPr>
          <a:xfrm>
            <a:off x="4860032" y="4365104"/>
            <a:ext cx="72008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t-EE"/>
          </a:p>
        </p:txBody>
      </p:sp>
      <p:pic>
        <p:nvPicPr>
          <p:cNvPr id="71682" name="Picture 2" descr="http://stories.czechtourism.com/upImgs/Mikulov_Bismarck_l_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336" y="2276872"/>
            <a:ext cx="1214107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9394" name="Picture 2" descr="http://upload.wikimedia.org/wikipedia/commons/b/bf/Territorial_changes_of_the_Ottoman_Empire_19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7347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TextBox 4"/>
          <p:cNvSpPr txBox="1"/>
          <p:nvPr/>
        </p:nvSpPr>
        <p:spPr>
          <a:xfrm>
            <a:off x="1403648" y="6237312"/>
            <a:ext cx="65262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i="1" dirty="0" smtClean="0"/>
              <a:t>Mustafa Kemal Atatürk. Türgi Esimene president (1923-1938)</a:t>
            </a:r>
            <a:endParaRPr lang="et-EE" sz="2000" i="1" dirty="0"/>
          </a:p>
        </p:txBody>
      </p:sp>
      <p:pic>
        <p:nvPicPr>
          <p:cNvPr id="67588" name="Picture 4" descr="Pilt:Portrait of M. Kemal Atatu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88640"/>
            <a:ext cx="4563998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t-EE" dirty="0" smtClean="0"/>
              <a:t>3.6. Armeenlaste genotsiid (1915)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/>
          <a:lstStyle/>
          <a:p>
            <a:r>
              <a:rPr lang="et-EE" b="1" dirty="0" smtClean="0"/>
              <a:t>Genotsiid </a:t>
            </a:r>
            <a:r>
              <a:rPr lang="et-EE" dirty="0" smtClean="0"/>
              <a:t>-</a:t>
            </a:r>
            <a:r>
              <a:rPr lang="et-EE" b="1" dirty="0" smtClean="0"/>
              <a:t> </a:t>
            </a:r>
            <a:r>
              <a:rPr lang="et-EE" dirty="0" smtClean="0"/>
              <a:t>inimsusevastaste kuritegude raskeim vorm</a:t>
            </a:r>
            <a:r>
              <a:rPr lang="et-EE" b="1" dirty="0" smtClean="0"/>
              <a:t> </a:t>
            </a:r>
            <a:r>
              <a:rPr lang="et-EE" dirty="0" smtClean="0"/>
              <a:t>e</a:t>
            </a:r>
            <a:r>
              <a:rPr lang="et-EE" dirty="0" smtClean="0">
                <a:latin typeface="Calibri" pitchFamily="34" charset="0"/>
                <a:cs typeface="Calibri" pitchFamily="34" charset="0"/>
              </a:rPr>
              <a:t> tegu, mille </a:t>
            </a:r>
            <a:r>
              <a:rPr lang="et-EE" u="sng" dirty="0" smtClean="0">
                <a:latin typeface="Calibri" pitchFamily="34" charset="0"/>
                <a:cs typeface="Calibri" pitchFamily="34" charset="0"/>
              </a:rPr>
              <a:t>eesmärk</a:t>
            </a:r>
            <a:r>
              <a:rPr lang="et-EE" dirty="0" smtClean="0">
                <a:latin typeface="Calibri" pitchFamily="34" charset="0"/>
                <a:cs typeface="Calibri" pitchFamily="34" charset="0"/>
              </a:rPr>
              <a:t> on mingi rahvusliku, etnilise, rassilise või usulise ühenduse osaline või täielik hävitamine.</a:t>
            </a:r>
          </a:p>
          <a:p>
            <a:pPr lvl="1"/>
            <a:r>
              <a:rPr lang="et-EE" i="1" dirty="0" smtClean="0"/>
              <a:t>genos</a:t>
            </a:r>
            <a:r>
              <a:rPr lang="et-EE" dirty="0" smtClean="0"/>
              <a:t> (kr ‘rass’) + </a:t>
            </a:r>
            <a:r>
              <a:rPr lang="et-EE" i="1" dirty="0" smtClean="0"/>
              <a:t>cide</a:t>
            </a:r>
            <a:r>
              <a:rPr lang="et-EE" dirty="0" smtClean="0"/>
              <a:t> (ld ‘tapmine’)</a:t>
            </a:r>
          </a:p>
          <a:p>
            <a:pPr lvl="1"/>
            <a:r>
              <a:rPr lang="et-EE" dirty="0" smtClean="0"/>
              <a:t>Raphael Lemkin „</a:t>
            </a:r>
            <a:r>
              <a:rPr lang="en-US" dirty="0" smtClean="0"/>
              <a:t>Axis Rule in Occupied Europe</a:t>
            </a:r>
            <a:r>
              <a:rPr lang="et-EE" dirty="0" smtClean="0"/>
              <a:t>“ (1944)</a:t>
            </a:r>
            <a:endParaRPr lang="et-EE" dirty="0" smtClean="0">
              <a:latin typeface="Calibri" pitchFamily="34" charset="0"/>
              <a:cs typeface="Calibri" pitchFamily="34" charset="0"/>
            </a:endParaRPr>
          </a:p>
          <a:p>
            <a:r>
              <a:rPr lang="et-EE" dirty="0" smtClean="0">
                <a:latin typeface="Calibri" pitchFamily="34" charset="0"/>
                <a:cs typeface="Calibri" pitchFamily="34" charset="0"/>
              </a:rPr>
              <a:t>Armeenlaste genotsiid – Osmanite riigi armeenlastest </a:t>
            </a:r>
            <a:r>
              <a:rPr lang="fi-FI" dirty="0" smtClean="0"/>
              <a:t>elanike süstemaati</a:t>
            </a:r>
            <a:r>
              <a:rPr lang="et-EE" dirty="0" smtClean="0"/>
              <a:t>lie</a:t>
            </a:r>
            <a:r>
              <a:rPr lang="fi-FI" dirty="0" smtClean="0"/>
              <a:t> hävitami</a:t>
            </a:r>
            <a:r>
              <a:rPr lang="et-EE" dirty="0" smtClean="0"/>
              <a:t>ne</a:t>
            </a:r>
            <a:r>
              <a:rPr lang="fi-FI" dirty="0" smtClean="0"/>
              <a:t> ja </a:t>
            </a:r>
            <a:r>
              <a:rPr lang="et-EE" dirty="0" smtClean="0"/>
              <a:t>deporteerimine I maailmasõja</a:t>
            </a:r>
            <a:r>
              <a:rPr lang="fi-FI" dirty="0" smtClean="0"/>
              <a:t> </a:t>
            </a:r>
            <a:r>
              <a:rPr lang="et-EE" dirty="0" smtClean="0"/>
              <a:t>ajal.</a:t>
            </a:r>
            <a:endParaRPr lang="et-EE" dirty="0" smtClean="0">
              <a:latin typeface="Calibri" pitchFamily="34" charset="0"/>
              <a:cs typeface="Calibri" pitchFamily="34" charset="0"/>
            </a:endParaRPr>
          </a:p>
          <a:p>
            <a:endParaRPr lang="et-EE" sz="2000" dirty="0" smtClean="0"/>
          </a:p>
          <a:p>
            <a:pPr lvl="1">
              <a:buNone/>
            </a:pPr>
            <a:endParaRPr lang="et-EE" sz="2000" dirty="0" smtClean="0"/>
          </a:p>
          <a:p>
            <a:endParaRPr lang="et-E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9" name="TextBox 8"/>
          <p:cNvSpPr txBox="1"/>
          <p:nvPr/>
        </p:nvSpPr>
        <p:spPr>
          <a:xfrm>
            <a:off x="5724128" y="6334780"/>
            <a:ext cx="2808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800" i="1" dirty="0" smtClean="0"/>
              <a:t>Araabia poolsaar</a:t>
            </a:r>
            <a:endParaRPr lang="et-EE" sz="2800" i="1" dirty="0"/>
          </a:p>
        </p:txBody>
      </p:sp>
      <p:pic>
        <p:nvPicPr>
          <p:cNvPr id="34834" name="Picture 18" descr="http://usawatchdog.com/wp-content/uploads/2011/01/Middle_East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53"/>
            <a:ext cx="5688632" cy="6843747"/>
          </a:xfrm>
          <a:prstGeom prst="rect">
            <a:avLst/>
          </a:prstGeom>
          <a:noFill/>
        </p:spPr>
      </p:pic>
      <p:pic>
        <p:nvPicPr>
          <p:cNvPr id="34838" name="Picture 22" descr="http://upload.wikimedia.org/wikipedia/commons/8/86/Arabian_Peninsula_dust_SeaWiFS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60648"/>
            <a:ext cx="3096344" cy="2828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 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78850" name="Picture 2" descr="http://lufrano6armeniangenocide.weebly.com/uploads/1/6/8/0/16802482/4066366_orig.jpg?24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8800"/>
            <a:ext cx="3563888" cy="2375926"/>
          </a:xfrm>
          <a:prstGeom prst="rect">
            <a:avLst/>
          </a:prstGeom>
          <a:noFill/>
        </p:spPr>
      </p:pic>
      <p:pic>
        <p:nvPicPr>
          <p:cNvPr id="78852" name="Picture 4" descr="http://www.roarusa.com/blog/wp-content/uploads/2010/04/ROAR-armenian-B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143500"/>
            <a:ext cx="5867400" cy="1714500"/>
          </a:xfrm>
          <a:prstGeom prst="rect">
            <a:avLst/>
          </a:prstGeom>
          <a:noFill/>
        </p:spPr>
      </p:pic>
      <p:pic>
        <p:nvPicPr>
          <p:cNvPr id="78854" name="Picture 6" descr="http://i1087.photobucket.com/albums/j480/rogerduke1/ArmenianGenocid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836712"/>
            <a:ext cx="5508104" cy="41632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79874" name="Picture 2" descr="http://www.historyplace.com/worldhistory/genocide/turkey-armenia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9144000" cy="457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539552" y="0"/>
            <a:ext cx="8226496" cy="548680"/>
          </a:xfrm>
        </p:spPr>
        <p:txBody>
          <a:bodyPr>
            <a:normAutofit fontScale="90000"/>
          </a:bodyPr>
          <a:lstStyle/>
          <a:p>
            <a:r>
              <a:rPr lang="et-EE" dirty="0" smtClean="0">
                <a:solidFill>
                  <a:schemeClr val="tx1"/>
                </a:solidFill>
              </a:rPr>
              <a:t>Genotsiidi 8 tasandit</a:t>
            </a:r>
            <a:endParaRPr lang="et-EE" dirty="0">
              <a:solidFill>
                <a:schemeClr val="tx1"/>
              </a:solidFill>
            </a:endParaRPr>
          </a:p>
        </p:txBody>
      </p:sp>
      <p:graphicFrame>
        <p:nvGraphicFramePr>
          <p:cNvPr id="5" name="Sisu kohatäid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2103953"/>
              </p:ext>
            </p:extLst>
          </p:nvPr>
        </p:nvGraphicFramePr>
        <p:xfrm>
          <a:off x="467544" y="620688"/>
          <a:ext cx="8229600" cy="6050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256"/>
                <a:gridCol w="4824536"/>
                <a:gridCol w="110080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TASAND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TUNNUSED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NÄITED</a:t>
                      </a:r>
                      <a:endParaRPr lang="et-E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dirty="0" smtClean="0"/>
                        <a:t>1. Klassifikatsioon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t-EE" dirty="0" smtClean="0"/>
                        <a:t>Inimesi jagatakse</a:t>
                      </a:r>
                      <a:r>
                        <a:rPr lang="et-EE" baseline="0" dirty="0" smtClean="0"/>
                        <a:t> gruppidesse. </a:t>
                      </a:r>
                      <a:r>
                        <a:rPr lang="et-EE" dirty="0" smtClean="0"/>
                        <a:t>“Meie ja nemad”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?</a:t>
                      </a:r>
                      <a:endParaRPr lang="et-E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dirty="0" smtClean="0"/>
                        <a:t>2. Sümboliseerimine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Tõrjutud isikud eristatakse teatud sümboolika</a:t>
                      </a:r>
                      <a:r>
                        <a:rPr lang="et-EE" baseline="0" dirty="0" smtClean="0"/>
                        <a:t>  (ka sõnade) abil 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?</a:t>
                      </a:r>
                      <a:endParaRPr lang="et-E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dirty="0" smtClean="0"/>
                        <a:t>3. </a:t>
                      </a:r>
                      <a:r>
                        <a:rPr lang="et-EE" dirty="0" err="1" smtClean="0"/>
                        <a:t>Ebainimlikustamine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Üks grupp eitab teise grupi inimõigusi.</a:t>
                      </a:r>
                      <a:r>
                        <a:rPr lang="et-EE" baseline="0" dirty="0" smtClean="0"/>
                        <a:t> Sageli luuakse alandavaid võrdlusi (parasiitide, haiguste </a:t>
                      </a:r>
                      <a:r>
                        <a:rPr lang="et-EE" baseline="0" dirty="0" err="1" smtClean="0"/>
                        <a:t>jms-ga</a:t>
                      </a:r>
                      <a:r>
                        <a:rPr lang="et-EE" baseline="0" dirty="0" smtClean="0"/>
                        <a:t>)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?</a:t>
                      </a:r>
                      <a:endParaRPr lang="et-E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dirty="0" smtClean="0"/>
                        <a:t>4. Organiseerumine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>
                          <a:solidFill>
                            <a:schemeClr val="tx1"/>
                          </a:solidFill>
                        </a:rPr>
                        <a:t>Organiseerunud ja eesmärgipäraste</a:t>
                      </a:r>
                      <a:r>
                        <a:rPr lang="et-EE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t-EE" b="1" i="0" baseline="0" dirty="0" smtClean="0">
                          <a:solidFill>
                            <a:schemeClr val="tx1"/>
                          </a:solidFill>
                        </a:rPr>
                        <a:t>vihagruppide</a:t>
                      </a:r>
                      <a:r>
                        <a:rPr lang="et-EE" baseline="0" dirty="0" smtClean="0">
                          <a:solidFill>
                            <a:schemeClr val="tx1"/>
                          </a:solidFill>
                        </a:rPr>
                        <a:t> moodustumine, mille eesmärgiks on </a:t>
                      </a:r>
                      <a:r>
                        <a:rPr lang="et-EE" b="1" baseline="0" dirty="0" smtClean="0">
                          <a:solidFill>
                            <a:schemeClr val="tx1"/>
                          </a:solidFill>
                        </a:rPr>
                        <a:t>vihakuritegude </a:t>
                      </a:r>
                      <a:r>
                        <a:rPr lang="et-EE" baseline="0" dirty="0" smtClean="0">
                          <a:solidFill>
                            <a:schemeClr val="tx1"/>
                          </a:solidFill>
                        </a:rPr>
                        <a:t>sooritamine</a:t>
                      </a:r>
                      <a:endParaRPr lang="et-EE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?</a:t>
                      </a:r>
                      <a:endParaRPr lang="et-E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dirty="0" smtClean="0"/>
                        <a:t>5. Polariseerumine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Ühiskonna </a:t>
                      </a:r>
                      <a:r>
                        <a:rPr lang="et-EE" b="1" i="1" dirty="0" smtClean="0"/>
                        <a:t>lõhestamine </a:t>
                      </a:r>
                      <a:r>
                        <a:rPr lang="et-EE" dirty="0" smtClean="0"/>
                        <a:t>(propaganda</a:t>
                      </a:r>
                      <a:r>
                        <a:rPr lang="et-EE" baseline="0" dirty="0" smtClean="0"/>
                        <a:t> teisitimõtlejate vastu)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?</a:t>
                      </a:r>
                      <a:endParaRPr lang="et-E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dirty="0" smtClean="0"/>
                        <a:t>6. Ettevalmistus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Relvastatud kuritegelike üksuste moodustamine</a:t>
                      </a:r>
                      <a:r>
                        <a:rPr lang="et-EE" baseline="0" dirty="0" smtClean="0"/>
                        <a:t> ja treenimine. Sageli o</a:t>
                      </a:r>
                      <a:r>
                        <a:rPr lang="et-EE" dirty="0" smtClean="0"/>
                        <a:t>hvrid </a:t>
                      </a:r>
                      <a:r>
                        <a:rPr lang="et-EE" baseline="0" dirty="0" smtClean="0"/>
                        <a:t>eraldatakse ülejäänud ühiskonnast, ehitatakse koonduslaagreid jne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?</a:t>
                      </a:r>
                      <a:endParaRPr lang="et-E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dirty="0" smtClean="0">
                          <a:solidFill>
                            <a:schemeClr val="tx1"/>
                          </a:solidFill>
                        </a:rPr>
                        <a:t>7. Hävitamine</a:t>
                      </a:r>
                      <a:endParaRPr lang="et-E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t-EE" dirty="0" smtClean="0">
                          <a:solidFill>
                            <a:schemeClr val="tx1"/>
                          </a:solidFill>
                        </a:rPr>
                        <a:t>Ohvrid hävitatakse, kuna neid</a:t>
                      </a:r>
                      <a:r>
                        <a:rPr lang="et-EE" baseline="0" dirty="0" smtClean="0">
                          <a:solidFill>
                            <a:schemeClr val="tx1"/>
                          </a:solidFill>
                        </a:rPr>
                        <a:t> ei peeta piisavalt </a:t>
                      </a:r>
                      <a:r>
                        <a:rPr lang="et-EE" b="1" i="1" baseline="0" dirty="0" smtClean="0">
                          <a:solidFill>
                            <a:schemeClr val="tx1"/>
                          </a:solidFill>
                        </a:rPr>
                        <a:t>elamisväärseteks</a:t>
                      </a:r>
                      <a:r>
                        <a:rPr lang="et-EE" b="0" i="0" baseline="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r>
                        <a:rPr lang="et-EE" b="1" i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t-EE" baseline="0" dirty="0" smtClean="0">
                          <a:solidFill>
                            <a:schemeClr val="tx1"/>
                          </a:solidFill>
                        </a:rPr>
                        <a:t>Kurjategijad arvavad sageli, et teevad ühiskonnale teene</a:t>
                      </a:r>
                      <a:endParaRPr lang="et-E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>
                        <a:alpha val="4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>
                          <a:solidFill>
                            <a:schemeClr val="tx1"/>
                          </a:solidFill>
                        </a:rPr>
                        <a:t>?</a:t>
                      </a:r>
                      <a:endParaRPr lang="et-EE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0000">
                        <a:alpha val="44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t-EE" dirty="0" smtClean="0"/>
                        <a:t>8. Mahasalgamine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t-EE" dirty="0" smtClean="0"/>
                        <a:t>Kurjategijad eitavad oma tegude kuritegelikkust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?</a:t>
                      </a:r>
                      <a:endParaRPr lang="et-EE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80898" name="Picture 2" descr="http://www.toptenz.net/wp-content/uploads/2014/01/Operation-Nemesi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4415" cy="6093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098" name="Picture 2" descr="http://upload.wikimedia.org/wikipedia/commons/9/9f/Rise_and_Fall_of_the_Ottoman_Empire_1300-1923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153275" cy="540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220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cture 4" descr="http://domin.dom.edu/faculty/dperry/hist270silk/calendar/changes/mongols/images/mongo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35" y="260648"/>
            <a:ext cx="8803153" cy="6341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5122" name="Picture 2" descr="http://historoda.com/wp-content/uploads/2013/03/Screen-shot-2013-03-22-at-12.11.24-P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664"/>
            <a:ext cx="9159146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51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8194" name="Picture 2" descr="Pilt:Krimmi poolsaa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39"/>
            <a:ext cx="8964488" cy="6151881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51520" y="6381328"/>
            <a:ext cx="2235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i="1" dirty="0" smtClean="0"/>
              <a:t>Krimmi poolsaar</a:t>
            </a:r>
            <a:endParaRPr lang="et-EE" sz="2400" i="1" dirty="0"/>
          </a:p>
        </p:txBody>
      </p:sp>
    </p:spTree>
    <p:extLst>
      <p:ext uri="{BB962C8B-B14F-4D97-AF65-F5344CB8AC3E}">
        <p14:creationId xmlns:p14="http://schemas.microsoft.com/office/powerpoint/2010/main" val="1178163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1026" name="Picture 2" descr="File:Location UK-Crimea-R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-12340"/>
            <a:ext cx="8244408" cy="687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32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8686800" cy="6126163"/>
          </a:xfrm>
        </p:spPr>
        <p:txBody>
          <a:bodyPr/>
          <a:lstStyle/>
          <a:p>
            <a:r>
              <a:rPr lang="et-EE" dirty="0" smtClean="0"/>
              <a:t>Krimmitatarlased</a:t>
            </a:r>
          </a:p>
          <a:p>
            <a:pPr lvl="1"/>
            <a:r>
              <a:rPr lang="et-EE" dirty="0" smtClean="0"/>
              <a:t>Mongolite vallutused (13. saj)</a:t>
            </a:r>
          </a:p>
          <a:p>
            <a:pPr lvl="1"/>
            <a:r>
              <a:rPr lang="et-EE" dirty="0" smtClean="0"/>
              <a:t>Krimmi khaaniriik (1441-1783)</a:t>
            </a:r>
          </a:p>
          <a:p>
            <a:pPr lvl="2"/>
            <a:r>
              <a:rPr lang="et-EE" dirty="0" smtClean="0"/>
              <a:t>Osmanite võim (vasallsõltuvus)</a:t>
            </a:r>
          </a:p>
          <a:p>
            <a:pPr lvl="1"/>
            <a:r>
              <a:rPr lang="et-EE" dirty="0" smtClean="0"/>
              <a:t>Venemaa võim 18. saj lõpust</a:t>
            </a:r>
          </a:p>
          <a:p>
            <a:pPr lvl="1"/>
            <a:r>
              <a:rPr lang="et-EE" dirty="0" smtClean="0"/>
              <a:t>Nõukogude võim</a:t>
            </a:r>
          </a:p>
          <a:p>
            <a:pPr lvl="1"/>
            <a:endParaRPr lang="et-EE" dirty="0" smtClean="0"/>
          </a:p>
        </p:txBody>
      </p:sp>
      <p:pic>
        <p:nvPicPr>
          <p:cNvPr id="80898" name="Picture 2" descr="Pilt:Crimean Tatar 2001-num.sv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82707" y="3212976"/>
            <a:ext cx="4661293" cy="3024336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605065" y="6237312"/>
            <a:ext cx="45389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i="1" dirty="0" smtClean="0"/>
              <a:t>Krimmitatarlaste osakaal Krimmis 2001. aastal</a:t>
            </a:r>
            <a:endParaRPr lang="et-EE" i="1" dirty="0"/>
          </a:p>
        </p:txBody>
      </p:sp>
      <p:pic>
        <p:nvPicPr>
          <p:cNvPr id="80902" name="Picture 6" descr="Pilt:Crimean Khanate 1600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84984"/>
            <a:ext cx="3727786" cy="306896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51520" y="6309320"/>
            <a:ext cx="1820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i="1" dirty="0" smtClean="0"/>
              <a:t>Krimmi khaaniriik</a:t>
            </a:r>
            <a:endParaRPr lang="et-EE" i="1" dirty="0"/>
          </a:p>
        </p:txBody>
      </p:sp>
      <p:pic>
        <p:nvPicPr>
          <p:cNvPr id="80904" name="Picture 8" descr="http://www.biography.com/imported/images/Biography/Images/Profiles/S/Joseph-Stalin-9491723-1-4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476672"/>
            <a:ext cx="2132855" cy="2132856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444208" y="2636912"/>
            <a:ext cx="2454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i="1" dirty="0" smtClean="0"/>
              <a:t>Jossif Stalin (1878-1953)</a:t>
            </a:r>
            <a:endParaRPr lang="et-EE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cture 20" descr="http://www.operationworld.org/files/ow/maps/lgmap/saud-MMAP-m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7740352" cy="5451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cture 4" descr="http://qirim.kiev.ua/files/ck/image/quick-folder/14_the_deportation_of_the_crimean_tatars_in_uzbekist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76672"/>
            <a:ext cx="8468252" cy="547260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95536" y="6093296"/>
            <a:ext cx="27499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i="1" dirty="0" smtClean="0"/>
              <a:t>1944. aasta küüditamine</a:t>
            </a:r>
            <a:endParaRPr lang="et-EE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83970" name="Picture 2" descr="http://upload.wikimedia.org/wikipedia/commons/a/aa/The_Levant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79805"/>
            <a:ext cx="6264696" cy="67335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597352"/>
          </a:xfrm>
        </p:spPr>
        <p:txBody>
          <a:bodyPr>
            <a:normAutofit/>
          </a:bodyPr>
          <a:lstStyle/>
          <a:p>
            <a:r>
              <a:rPr lang="et-EE" dirty="0" smtClean="0"/>
              <a:t>Iisraeli-Palestiina konflikt</a:t>
            </a:r>
          </a:p>
          <a:p>
            <a:pPr lvl="1"/>
            <a:r>
              <a:rPr lang="et-EE" dirty="0" smtClean="0"/>
              <a:t>Sionism</a:t>
            </a:r>
          </a:p>
          <a:p>
            <a:pPr lvl="1"/>
            <a:r>
              <a:rPr lang="et-EE" dirty="0" smtClean="0"/>
              <a:t>Balfouri deklaratsioon (1917)</a:t>
            </a:r>
          </a:p>
          <a:p>
            <a:pPr lvl="1"/>
            <a:r>
              <a:rPr lang="et-EE" dirty="0" smtClean="0"/>
              <a:t>sisserände hoogustumine</a:t>
            </a:r>
          </a:p>
          <a:p>
            <a:pPr lvl="2"/>
            <a:r>
              <a:rPr lang="et-EE" dirty="0" smtClean="0"/>
              <a:t>1930. aastad</a:t>
            </a:r>
          </a:p>
          <a:p>
            <a:pPr lvl="1"/>
            <a:r>
              <a:rPr lang="et-EE" dirty="0" smtClean="0"/>
              <a:t>1948 Iisraeli riigi väljakuulutamine</a:t>
            </a:r>
          </a:p>
          <a:p>
            <a:pPr lvl="2"/>
            <a:r>
              <a:rPr lang="et-EE" dirty="0" smtClean="0"/>
              <a:t>araablaste rünnak, iisraellaste edu</a:t>
            </a:r>
          </a:p>
          <a:p>
            <a:pPr lvl="1"/>
            <a:r>
              <a:rPr lang="et-EE" dirty="0" smtClean="0"/>
              <a:t>Kuuepäevane sõda (1967)</a:t>
            </a:r>
          </a:p>
          <a:p>
            <a:pPr lvl="1"/>
            <a:r>
              <a:rPr lang="et-EE" dirty="0" smtClean="0"/>
              <a:t>Oslo protsess (1993)</a:t>
            </a:r>
          </a:p>
          <a:p>
            <a:pPr lvl="1"/>
            <a:r>
              <a:rPr lang="et-EE" dirty="0" smtClean="0"/>
              <a:t>Arafati ajastu lõpp ja Hamasi tõus</a:t>
            </a:r>
          </a:p>
          <a:p>
            <a:pPr lvl="1">
              <a:buNone/>
            </a:pPr>
            <a:endParaRPr lang="et-EE" dirty="0"/>
          </a:p>
        </p:txBody>
      </p:sp>
      <p:pic>
        <p:nvPicPr>
          <p:cNvPr id="3074" name="Picture 2" descr="http://upload.wikimedia.org/wikipedia/commons/5/50/Herzl_retouche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556792"/>
            <a:ext cx="2536507" cy="266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56176" y="4221088"/>
            <a:ext cx="2691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i="1" dirty="0" smtClean="0"/>
              <a:t>Theodor </a:t>
            </a:r>
            <a:r>
              <a:rPr lang="et-EE" i="1" dirty="0" err="1" smtClean="0"/>
              <a:t>Herzl</a:t>
            </a:r>
            <a:r>
              <a:rPr lang="et-EE" i="1" dirty="0" smtClean="0"/>
              <a:t> (1860-1904)</a:t>
            </a:r>
            <a:endParaRPr lang="et-EE" i="1" dirty="0"/>
          </a:p>
        </p:txBody>
      </p:sp>
      <p:pic>
        <p:nvPicPr>
          <p:cNvPr id="6" name="Picture 2" descr="http://www.outsidethebeltway.com/wp-content/uploads/2013/07/Israel-Palestine-Flag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941167"/>
            <a:ext cx="2592288" cy="161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26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83970" name="Picture 2" descr="Pilt:Yasser-arafat-1999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88640"/>
            <a:ext cx="6715125" cy="5486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71600" y="5733256"/>
            <a:ext cx="7006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i="1" dirty="0" smtClean="0"/>
              <a:t>Yasser Arafat – Palestiina  Vabastusorganisatsiooni (PVO) juht 1969-2004</a:t>
            </a:r>
            <a:endParaRPr lang="et-EE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86018" name="Picture 2" descr="http://newsimg.bbc.co.uk/media/images/44619000/jpg/_44619116_israel1993_5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832978" cy="496855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5517232"/>
            <a:ext cx="6697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000" i="1" dirty="0" smtClean="0"/>
              <a:t>Oslo protsess (1993). Iisraeli ja PVO vastastikune tunnustamine</a:t>
            </a:r>
            <a:endParaRPr lang="et-EE" sz="2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84994" name="Picture 2" descr="http://www.biography.com/imported/images/Biography/Images/Profiles/G/David-Ben-Gurion-9207132-2-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40768"/>
            <a:ext cx="4572000" cy="4572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093296"/>
            <a:ext cx="465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i="1" dirty="0" smtClean="0"/>
              <a:t>David Ben-Gurion – Iisraeli esimene peaminister</a:t>
            </a:r>
            <a:endParaRPr lang="et-EE" i="1" dirty="0"/>
          </a:p>
        </p:txBody>
      </p:sp>
      <p:pic>
        <p:nvPicPr>
          <p:cNvPr id="84996" name="Picture 4" descr="File:Benjamin Netanyahu portra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72816"/>
            <a:ext cx="4310676" cy="415820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644008" y="6093296"/>
            <a:ext cx="4116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i="1" dirty="0" smtClean="0"/>
              <a:t>Benjamin Netanyahu (Iisraeli peaminister)</a:t>
            </a:r>
            <a:endParaRPr lang="et-EE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2050" name="Picture 2" descr="http://sabbah.biz/mt/wp-content/uploads/2011/09/shrinking-map-of-palestin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6672"/>
            <a:ext cx="8736905" cy="594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357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4" name="Picture 4" descr="http://shariaunveiled.files.wordpress.com/2013/04/israel-islam-world-ma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56267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3197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1026" name="Picture 2" descr="http://www.csmonitor.com/var/ezflow_site/storage/images/media/content/graphics/2012/1119-weekly/1119-weekly-owater-map-israel/14291413-1-eng-US/1119-weekly-OWATER-map-israel_full_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0"/>
            <a:ext cx="3744416" cy="679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40024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1026" name="Picture 2" descr="http://www.darulkautsar.net/content_images/1/07_KeindahanIslam/africa_muslimmap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586"/>
            <a:ext cx="5930928" cy="6836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6419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/>
          </a:p>
        </p:txBody>
      </p:sp>
      <p:pic>
        <p:nvPicPr>
          <p:cNvPr id="36868" name="Picture 4" descr="http://shariaunveiled.files.wordpress.com/2013/04/israel-islam-world-map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5626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5" name="TextBox 4"/>
          <p:cNvSpPr txBox="1"/>
          <p:nvPr/>
        </p:nvSpPr>
        <p:spPr>
          <a:xfrm>
            <a:off x="0" y="5013176"/>
            <a:ext cx="18710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i="1" dirty="0" smtClean="0"/>
              <a:t>Islamimaailm</a:t>
            </a:r>
            <a:endParaRPr lang="et-EE" sz="2400" i="1" dirty="0"/>
          </a:p>
        </p:txBody>
      </p:sp>
      <p:pic>
        <p:nvPicPr>
          <p:cNvPr id="35846" name="Picture 6" descr="http://www.islam101.com/images/Muslim_Distribution_ma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38417" cy="4797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8">
              <a:buNone/>
            </a:pPr>
            <a:r>
              <a:rPr lang="et-EE" dirty="0" smtClean="0"/>
              <a:t>		</a:t>
            </a:r>
            <a:endParaRPr lang="et-EE" sz="2400" dirty="0" smtClean="0"/>
          </a:p>
          <a:p>
            <a:pPr lvl="8">
              <a:buNone/>
            </a:pPr>
            <a:endParaRPr lang="et-EE" dirty="0"/>
          </a:p>
        </p:txBody>
      </p:sp>
      <p:graphicFrame>
        <p:nvGraphicFramePr>
          <p:cNvPr id="6" name="Tabel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8555374"/>
              </p:ext>
            </p:extLst>
          </p:nvPr>
        </p:nvGraphicFramePr>
        <p:xfrm>
          <a:off x="0" y="1412776"/>
          <a:ext cx="4355976" cy="4536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7988"/>
                <a:gridCol w="2177988"/>
              </a:tblGrid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Religioon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Järgijaid (mln)</a:t>
                      </a:r>
                      <a:endParaRPr lang="et-EE" dirty="0"/>
                    </a:p>
                  </a:txBody>
                  <a:tcPr/>
                </a:tc>
              </a:tr>
              <a:tr h="624015"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kristlus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2200</a:t>
                      </a:r>
                      <a:endParaRPr lang="et-EE" dirty="0"/>
                    </a:p>
                  </a:txBody>
                  <a:tcPr/>
                </a:tc>
              </a:tr>
              <a:tr h="624015"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islam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1500-1600</a:t>
                      </a:r>
                      <a:endParaRPr lang="et-EE" dirty="0"/>
                    </a:p>
                  </a:txBody>
                  <a:tcPr/>
                </a:tc>
              </a:tr>
              <a:tr h="624015"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hinduism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900-1000</a:t>
                      </a:r>
                      <a:endParaRPr lang="et-EE" dirty="0"/>
                    </a:p>
                  </a:txBody>
                  <a:tcPr/>
                </a:tc>
              </a:tr>
              <a:tr h="624015"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budism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400-500</a:t>
                      </a:r>
                      <a:endParaRPr lang="et-EE" dirty="0"/>
                    </a:p>
                  </a:txBody>
                  <a:tcPr/>
                </a:tc>
              </a:tr>
              <a:tr h="792412"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ülejäänud</a:t>
                      </a:r>
                      <a:r>
                        <a:rPr lang="et-EE" baseline="0" dirty="0" smtClean="0"/>
                        <a:t> religioonid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850</a:t>
                      </a:r>
                      <a:endParaRPr lang="et-EE" dirty="0"/>
                    </a:p>
                  </a:txBody>
                  <a:tcPr/>
                </a:tc>
              </a:tr>
              <a:tr h="527952"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>
                          <a:solidFill>
                            <a:srgbClr val="FF0000"/>
                          </a:solidFill>
                        </a:rPr>
                        <a:t>mittereligioossed</a:t>
                      </a:r>
                      <a:endParaRPr lang="et-E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>
                          <a:solidFill>
                            <a:srgbClr val="FF0000"/>
                          </a:solidFill>
                        </a:rPr>
                        <a:t>1100</a:t>
                      </a:r>
                      <a:endParaRPr lang="et-E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Tabel 6"/>
          <p:cNvGraphicFramePr>
            <a:graphicFrameLocks noGrp="1"/>
          </p:cNvGraphicFramePr>
          <p:nvPr/>
        </p:nvGraphicFramePr>
        <p:xfrm>
          <a:off x="4427984" y="1412779"/>
          <a:ext cx="4716016" cy="4536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3611"/>
                <a:gridCol w="2412405"/>
              </a:tblGrid>
              <a:tr h="704438"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Riik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sz="1600" dirty="0" smtClean="0"/>
                        <a:t>Mittereligioosne</a:t>
                      </a:r>
                      <a:r>
                        <a:rPr lang="et-EE" sz="1600" baseline="0" dirty="0" smtClean="0"/>
                        <a:t> elanikkond (%) </a:t>
                      </a:r>
                      <a:endParaRPr lang="et-EE" sz="1600" dirty="0"/>
                    </a:p>
                  </a:txBody>
                  <a:tcPr/>
                </a:tc>
              </a:tr>
              <a:tr h="547438"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>
                          <a:solidFill>
                            <a:srgbClr val="FF0000"/>
                          </a:solidFill>
                        </a:rPr>
                        <a:t>Eesti</a:t>
                      </a:r>
                      <a:endParaRPr lang="et-E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>
                          <a:solidFill>
                            <a:srgbClr val="FF0000"/>
                          </a:solidFill>
                        </a:rPr>
                        <a:t>75</a:t>
                      </a:r>
                      <a:endParaRPr lang="et-EE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547438"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Rootsi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65</a:t>
                      </a:r>
                      <a:endParaRPr lang="et-EE" dirty="0"/>
                    </a:p>
                  </a:txBody>
                  <a:tcPr/>
                </a:tc>
              </a:tr>
              <a:tr h="547438"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Tšehhi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64</a:t>
                      </a:r>
                      <a:endParaRPr lang="et-EE" dirty="0"/>
                    </a:p>
                  </a:txBody>
                  <a:tcPr/>
                </a:tc>
              </a:tr>
              <a:tr h="547438"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Vietnam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63</a:t>
                      </a:r>
                      <a:endParaRPr lang="et-EE" dirty="0"/>
                    </a:p>
                  </a:txBody>
                  <a:tcPr/>
                </a:tc>
              </a:tr>
              <a:tr h="547438"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Taani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61</a:t>
                      </a:r>
                      <a:endParaRPr lang="et-EE" dirty="0"/>
                    </a:p>
                  </a:txBody>
                  <a:tcPr/>
                </a:tc>
              </a:tr>
              <a:tr h="547438"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Albaania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60</a:t>
                      </a:r>
                      <a:endParaRPr lang="et-EE" dirty="0"/>
                    </a:p>
                  </a:txBody>
                  <a:tcPr/>
                </a:tc>
              </a:tr>
              <a:tr h="547438"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Suurbritannia</a:t>
                      </a:r>
                      <a:endParaRPr lang="et-E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t-EE" dirty="0" smtClean="0"/>
                        <a:t>52</a:t>
                      </a:r>
                      <a:endParaRPr lang="et-EE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0" y="6021288"/>
            <a:ext cx="3173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2400" i="1" dirty="0" smtClean="0"/>
              <a:t>Religioossus tänapäeval</a:t>
            </a:r>
            <a:endParaRPr lang="et-EE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9116</TotalTime>
  <Words>1088</Words>
  <Application>Microsoft Office PowerPoint</Application>
  <PresentationFormat>Ekraaniseanss (4:3)</PresentationFormat>
  <Paragraphs>301</Paragraphs>
  <Slides>69</Slides>
  <Notes>2</Notes>
  <HiddenSlides>0</HiddenSlides>
  <MMClips>0</MMClips>
  <ScaleCrop>false</ScaleCrop>
  <HeadingPairs>
    <vt:vector size="4" baseType="variant">
      <vt:variant>
        <vt:lpstr>Kujundus</vt:lpstr>
      </vt:variant>
      <vt:variant>
        <vt:i4>1</vt:i4>
      </vt:variant>
      <vt:variant>
        <vt:lpstr>Slaidipealkirjad</vt:lpstr>
      </vt:variant>
      <vt:variant>
        <vt:i4>69</vt:i4>
      </vt:variant>
    </vt:vector>
  </HeadingPairs>
  <TitlesOfParts>
    <vt:vector size="70" baseType="lpstr">
      <vt:lpstr>Office Theme</vt:lpstr>
      <vt:lpstr>Islamimaailm</vt:lpstr>
      <vt:lpstr>Temaatika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Kümme suurima moslemite arvuga riiki</vt:lpstr>
      <vt:lpstr>1. Islamimaade varane ajalugu</vt:lpstr>
      <vt:lpstr>1.1. Araabia varane ühiskond</vt:lpstr>
      <vt:lpstr>PowerPointi esitlus</vt:lpstr>
      <vt:lpstr>1.2. Prohvet Muhamed (570-632)</vt:lpstr>
      <vt:lpstr>PowerPointi esitlus</vt:lpstr>
      <vt:lpstr>1.3. Islami levik kalifaadi ajal </vt:lpstr>
      <vt:lpstr>PowerPointi esitlus</vt:lpstr>
      <vt:lpstr>PowerPointi esitlus</vt:lpstr>
      <vt:lpstr>1.4. Islamimaad XI-XVI sajandil </vt:lpstr>
      <vt:lpstr>PowerPointi esitlus</vt:lpstr>
      <vt:lpstr>PowerPointi esitlus</vt:lpstr>
      <vt:lpstr>PowerPointi esitlus</vt:lpstr>
      <vt:lpstr>PowerPointi esitlus</vt:lpstr>
      <vt:lpstr>PowerPointi esitlus</vt:lpstr>
      <vt:lpstr>1.5. Islam Indias</vt:lpstr>
      <vt:lpstr>1.6. Islam keskaegses Euroopas</vt:lpstr>
      <vt:lpstr>PowerPointi esitlus</vt:lpstr>
      <vt:lpstr>PowerPointi esitlus</vt:lpstr>
      <vt:lpstr>PowerPointi esitlus</vt:lpstr>
      <vt:lpstr>PowerPointi esitlus</vt:lpstr>
      <vt:lpstr>2. Islam – usk ja kultuur</vt:lpstr>
      <vt:lpstr>2.1. Islami viis tugisammast</vt:lpstr>
      <vt:lpstr>2.2. Islami põhiseisukohad</vt:lpstr>
      <vt:lpstr>PowerPointi esitlus</vt:lpstr>
      <vt:lpstr>2.3. Islamimaade kultuur</vt:lpstr>
      <vt:lpstr>  3. Osmanite impeeriumi lagunemine</vt:lpstr>
      <vt:lpstr>3.1. Osmanite riigi allakäik</vt:lpstr>
      <vt:lpstr>PowerPointi esitlus</vt:lpstr>
      <vt:lpstr>PowerPointi esitlus</vt:lpstr>
      <vt:lpstr>3.2. Imperialismiajastu kujunemine</vt:lpstr>
      <vt:lpstr>PowerPointi esitlus</vt:lpstr>
      <vt:lpstr>PowerPointi esitlus</vt:lpstr>
      <vt:lpstr>3.3. Esimene maailmasõda (põhjused)</vt:lpstr>
      <vt:lpstr>3.4. Suurriikide liidud I maailmasõjas</vt:lpstr>
      <vt:lpstr>PowerPointi esitlus</vt:lpstr>
      <vt:lpstr>3.5. Osmanite Türgi I maailmasõjas</vt:lpstr>
      <vt:lpstr>PowerPointi esitlus</vt:lpstr>
      <vt:lpstr>PowerPointi esitlus</vt:lpstr>
      <vt:lpstr>3.6. Armeenlaste genotsiid (1915)</vt:lpstr>
      <vt:lpstr> </vt:lpstr>
      <vt:lpstr>PowerPointi esitlus</vt:lpstr>
      <vt:lpstr>Genotsiidi 8 tasandit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  <vt:lpstr>PowerPointi esitlus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Islamimaailm</dc:title>
  <dc:creator>Kasutaja</dc:creator>
  <cp:lastModifiedBy>opetaja</cp:lastModifiedBy>
  <cp:revision>410</cp:revision>
  <dcterms:created xsi:type="dcterms:W3CDTF">2014-02-28T05:55:09Z</dcterms:created>
  <dcterms:modified xsi:type="dcterms:W3CDTF">2014-03-14T11:28:21Z</dcterms:modified>
</cp:coreProperties>
</file>