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94660"/>
  </p:normalViewPr>
  <p:slideViewPr>
    <p:cSldViewPr>
      <p:cViewPr varScale="1">
        <p:scale>
          <a:sx n="104" d="100"/>
          <a:sy n="104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C0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C422-7A2C-465F-BD81-E49E1B851558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BF46-742F-40A6-BA7D-00924C3533B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et-EE" sz="5300" dirty="0" smtClean="0"/>
              <a:t>Venemaa keskajal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poliitiline ajalugu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Andre </a:t>
            </a:r>
            <a:r>
              <a:rPr lang="et-EE" dirty="0" err="1" smtClean="0"/>
              <a:t>Pettai</a:t>
            </a:r>
            <a:endParaRPr lang="et-EE" dirty="0" smtClean="0"/>
          </a:p>
          <a:p>
            <a:r>
              <a:rPr lang="et-EE" dirty="0" smtClean="0"/>
              <a:t>ptk 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0"/>
            <a:ext cx="20955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Idaslaavlased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I at II poolel idaslaavi hõimuliidud Ida-Euroopas</a:t>
            </a:r>
          </a:p>
          <a:p>
            <a:r>
              <a:rPr lang="et-EE" dirty="0" smtClean="0"/>
              <a:t>Vene ajaloo otsesed mõjutajad:</a:t>
            </a:r>
          </a:p>
          <a:p>
            <a:pPr lvl="1"/>
            <a:r>
              <a:rPr lang="et-EE" dirty="0" smtClean="0"/>
              <a:t>mets</a:t>
            </a:r>
          </a:p>
          <a:p>
            <a:pPr lvl="1"/>
            <a:r>
              <a:rPr lang="et-EE" dirty="0" smtClean="0"/>
              <a:t>jõgi (Dnepr, Volga, Don) </a:t>
            </a:r>
            <a:r>
              <a:rPr lang="et-EE" i="1" dirty="0" err="1" smtClean="0"/>
              <a:t>austrvegr</a:t>
            </a:r>
            <a:endParaRPr lang="et-EE" dirty="0" smtClean="0"/>
          </a:p>
          <a:p>
            <a:pPr lvl="1"/>
            <a:r>
              <a:rPr lang="et-EE" dirty="0" smtClean="0"/>
              <a:t>stepp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Kogukond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Maaviljelus, jaht, kaubandus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302" y="2924944"/>
            <a:ext cx="292169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Vana-Vene riigi teke ja õitseng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err="1" smtClean="0"/>
              <a:t>Normannistid</a:t>
            </a:r>
            <a:r>
              <a:rPr lang="et-EE" dirty="0" smtClean="0"/>
              <a:t> vs </a:t>
            </a:r>
            <a:r>
              <a:rPr lang="et-EE" dirty="0" err="1" smtClean="0"/>
              <a:t>antinormannistid</a:t>
            </a:r>
            <a:endParaRPr lang="et-EE" dirty="0" smtClean="0"/>
          </a:p>
          <a:p>
            <a:r>
              <a:rPr lang="et-EE" dirty="0" smtClean="0"/>
              <a:t>862 - </a:t>
            </a:r>
            <a:r>
              <a:rPr lang="et-EE" dirty="0" err="1" smtClean="0"/>
              <a:t>Rjurik</a:t>
            </a:r>
            <a:r>
              <a:rPr lang="et-EE" dirty="0" smtClean="0"/>
              <a:t>, </a:t>
            </a:r>
            <a:r>
              <a:rPr lang="et-EE" dirty="0" err="1" smtClean="0"/>
              <a:t>Sineus</a:t>
            </a:r>
            <a:r>
              <a:rPr lang="et-EE" dirty="0" smtClean="0"/>
              <a:t> ja </a:t>
            </a:r>
            <a:r>
              <a:rPr lang="et-EE" dirty="0" err="1" smtClean="0"/>
              <a:t>Truvor</a:t>
            </a:r>
            <a:r>
              <a:rPr lang="et-EE" dirty="0" smtClean="0"/>
              <a:t> (</a:t>
            </a:r>
            <a:r>
              <a:rPr lang="et-EE" i="1" dirty="0" err="1" smtClean="0"/>
              <a:t>rus</a:t>
            </a:r>
            <a:r>
              <a:rPr lang="et-EE" dirty="0" smtClean="0"/>
              <a:t>?)</a:t>
            </a:r>
          </a:p>
          <a:p>
            <a:r>
              <a:rPr lang="et-EE" dirty="0" smtClean="0"/>
              <a:t>882 – vürst Oleg vallutab Kiievi ja saab suurvürstiks – Vana-Vene riigi sünd</a:t>
            </a:r>
          </a:p>
          <a:p>
            <a:r>
              <a:rPr lang="et-EE" dirty="0" smtClean="0"/>
              <a:t>988 – vürst Vladimir Püha kehtestab õigeusu  riigiusuks</a:t>
            </a:r>
          </a:p>
          <a:p>
            <a:r>
              <a:rPr lang="et-EE" dirty="0" err="1" smtClean="0"/>
              <a:t>Jaroslav</a:t>
            </a:r>
            <a:r>
              <a:rPr lang="et-EE" dirty="0" smtClean="0"/>
              <a:t> Tark (riigi hiilgeaeg)</a:t>
            </a:r>
          </a:p>
          <a:p>
            <a:pPr lvl="1"/>
            <a:r>
              <a:rPr lang="et-EE" dirty="0" smtClean="0"/>
              <a:t>1030 – Tartu linnuse vallutamine</a:t>
            </a:r>
          </a:p>
          <a:p>
            <a:pPr lvl="1"/>
            <a:r>
              <a:rPr lang="et-EE" dirty="0" smtClean="0"/>
              <a:t>“Vene õigus”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t-EE" dirty="0" err="1" smtClean="0">
                <a:latin typeface="Times New Roman" pitchFamily="18" charset="0"/>
                <a:cs typeface="Times New Roman" pitchFamily="18" charset="0"/>
              </a:rPr>
              <a:t>Monomahh</a:t>
            </a: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(1113-1125)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861048"/>
            <a:ext cx="2307902" cy="282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Mõisted ja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Družiina</a:t>
            </a:r>
          </a:p>
          <a:p>
            <a:r>
              <a:rPr lang="et-EE" dirty="0" smtClean="0"/>
              <a:t>Bojaar</a:t>
            </a:r>
          </a:p>
          <a:p>
            <a:r>
              <a:rPr lang="et-EE" dirty="0" smtClean="0"/>
              <a:t>Kreml</a:t>
            </a:r>
          </a:p>
          <a:p>
            <a:r>
              <a:rPr lang="et-EE" dirty="0" smtClean="0"/>
              <a:t>Ajalooallikad</a:t>
            </a:r>
          </a:p>
          <a:p>
            <a:pPr lvl="1"/>
            <a:r>
              <a:rPr lang="et-EE" dirty="0" smtClean="0"/>
              <a:t>bõliina</a:t>
            </a:r>
          </a:p>
          <a:p>
            <a:pPr lvl="1"/>
            <a:r>
              <a:rPr lang="et-EE" dirty="0" err="1" smtClean="0"/>
              <a:t>letopis</a:t>
            </a:r>
            <a:endParaRPr lang="et-EE" dirty="0" smtClean="0"/>
          </a:p>
          <a:p>
            <a:pPr lvl="1"/>
            <a:r>
              <a:rPr lang="et-EE" dirty="0" smtClean="0"/>
              <a:t>tohtkirjad</a:t>
            </a:r>
          </a:p>
          <a:p>
            <a:pPr lvl="1"/>
            <a:r>
              <a:rPr lang="et-EE" dirty="0" smtClean="0"/>
              <a:t>seadustekogud</a:t>
            </a:r>
          </a:p>
          <a:p>
            <a:pPr lvl="1"/>
            <a:endParaRPr lang="et-EE" dirty="0" smtClean="0"/>
          </a:p>
          <a:p>
            <a:pPr>
              <a:buNone/>
            </a:pP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782" y="1628800"/>
            <a:ext cx="3998218" cy="304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Vana-Vene riigi lagunemine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12.-14. saj – osastisvürstiriikide periood</a:t>
            </a:r>
          </a:p>
          <a:p>
            <a:r>
              <a:rPr lang="et-EE" dirty="0" smtClean="0"/>
              <a:t>Sisepoliitilised tegurid:</a:t>
            </a:r>
          </a:p>
          <a:p>
            <a:pPr lvl="1"/>
            <a:r>
              <a:rPr lang="et-EE" dirty="0" smtClean="0"/>
              <a:t>bojaaride ja kloostrite sõltumatus</a:t>
            </a:r>
          </a:p>
          <a:p>
            <a:pPr lvl="1"/>
            <a:r>
              <a:rPr lang="et-EE" dirty="0" smtClean="0"/>
              <a:t>linnade jm majanduskeskuste esiletõus</a:t>
            </a:r>
          </a:p>
          <a:p>
            <a:pPr lvl="1"/>
            <a:r>
              <a:rPr lang="et-EE" dirty="0" smtClean="0"/>
              <a:t>sisetülid vürstide vahel </a:t>
            </a:r>
            <a:r>
              <a:rPr lang="en-US" dirty="0" smtClean="0"/>
              <a:t>→</a:t>
            </a:r>
            <a:r>
              <a:rPr lang="et-EE" dirty="0" smtClean="0"/>
              <a:t> ühtse võimukeskuse kadumine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Välispoliitilised tegurid:</a:t>
            </a:r>
          </a:p>
          <a:p>
            <a:pPr lvl="1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rändrahvaste kallaletungid (polovetsid)</a:t>
            </a:r>
          </a:p>
          <a:p>
            <a:pPr lvl="1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ristisõjad ja Konstantinoopoli vallutamine (1204)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Vladimir-Suzdali vürstiriik </a:t>
            </a:r>
          </a:p>
          <a:p>
            <a:pPr lvl="1"/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Juri </a:t>
            </a:r>
            <a:r>
              <a:rPr lang="et-EE" dirty="0" err="1" smtClean="0">
                <a:latin typeface="Times New Roman" pitchFamily="18" charset="0"/>
                <a:cs typeface="Times New Roman" pitchFamily="18" charset="0"/>
              </a:rPr>
              <a:t>Dolgoruki</a:t>
            </a: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(1125-1157)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079" y="1196752"/>
            <a:ext cx="1641921" cy="21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Novgorodi eripärad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Suhted Euroopaga</a:t>
            </a:r>
          </a:p>
          <a:p>
            <a:pPr lvl="1"/>
            <a:r>
              <a:rPr lang="et-EE" dirty="0" smtClean="0"/>
              <a:t>Hansa kaubakontor</a:t>
            </a:r>
          </a:p>
          <a:p>
            <a:r>
              <a:rPr lang="et-EE" dirty="0" smtClean="0"/>
              <a:t>Valitsemine</a:t>
            </a:r>
          </a:p>
          <a:p>
            <a:pPr lvl="1"/>
            <a:r>
              <a:rPr lang="et-EE" dirty="0" smtClean="0"/>
              <a:t>veetše</a:t>
            </a:r>
          </a:p>
          <a:p>
            <a:pPr lvl="1"/>
            <a:r>
              <a:rPr lang="et-EE" dirty="0" err="1" smtClean="0"/>
              <a:t>possadnik</a:t>
            </a:r>
            <a:endParaRPr lang="et-EE" dirty="0" smtClean="0"/>
          </a:p>
          <a:p>
            <a:pPr lvl="1"/>
            <a:r>
              <a:rPr lang="et-EE" dirty="0" smtClean="0"/>
              <a:t>tuhatnik</a:t>
            </a:r>
          </a:p>
          <a:p>
            <a:pPr lvl="1"/>
            <a:r>
              <a:rPr lang="et-EE" dirty="0" smtClean="0"/>
              <a:t>piiskop</a:t>
            </a:r>
          </a:p>
          <a:p>
            <a:pPr lvl="1"/>
            <a:r>
              <a:rPr lang="et-EE" dirty="0" smtClean="0"/>
              <a:t>vürst</a:t>
            </a:r>
          </a:p>
          <a:p>
            <a:pPr lvl="1"/>
            <a:endParaRPr lang="et-EE" dirty="0" smtClean="0"/>
          </a:p>
          <a:p>
            <a:endParaRPr lang="et-E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420046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Mongoli-Tatari ajajärk (1240-1480)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1223 – Kalka lahing</a:t>
            </a:r>
          </a:p>
          <a:p>
            <a:r>
              <a:rPr lang="et-EE" dirty="0" err="1" smtClean="0"/>
              <a:t>Batu-Khaani</a:t>
            </a:r>
            <a:r>
              <a:rPr lang="et-EE" dirty="0" smtClean="0"/>
              <a:t> vallutused 1236-1241</a:t>
            </a:r>
          </a:p>
          <a:p>
            <a:r>
              <a:rPr lang="et-EE" dirty="0" smtClean="0"/>
              <a:t>Kuldhord</a:t>
            </a:r>
          </a:p>
          <a:p>
            <a:pPr lvl="1"/>
            <a:r>
              <a:rPr lang="et-EE" dirty="0" smtClean="0"/>
              <a:t>jarlõkk – õigus valitseda</a:t>
            </a:r>
          </a:p>
          <a:p>
            <a:pPr lvl="1"/>
            <a:r>
              <a:rPr lang="et-EE" dirty="0"/>
              <a:t>p</a:t>
            </a:r>
            <a:r>
              <a:rPr lang="et-EE" dirty="0" smtClean="0"/>
              <a:t>earahamaks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Aleksander Nevski (1221-1263)</a:t>
            </a:r>
          </a:p>
          <a:p>
            <a:pPr lvl="1">
              <a:buNone/>
            </a:pP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  <a:p>
            <a:endParaRPr lang="et-E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645024"/>
            <a:ext cx="1714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1196752"/>
            <a:ext cx="203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Moskva esiletõus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1147 – esmamainimine</a:t>
            </a:r>
          </a:p>
          <a:p>
            <a:r>
              <a:rPr lang="et-EE" dirty="0" smtClean="0"/>
              <a:t>Esiletõus läbi intriigide ja pettuse!</a:t>
            </a:r>
          </a:p>
          <a:p>
            <a:r>
              <a:rPr lang="et-EE" dirty="0" smtClean="0"/>
              <a:t>Dmitri </a:t>
            </a:r>
            <a:r>
              <a:rPr lang="et-EE" dirty="0" err="1" smtClean="0"/>
              <a:t>Donskoi</a:t>
            </a:r>
            <a:r>
              <a:rPr lang="et-EE" dirty="0" smtClean="0"/>
              <a:t> (1359-1389)</a:t>
            </a:r>
          </a:p>
          <a:p>
            <a:pPr lvl="1"/>
            <a:r>
              <a:rPr lang="et-EE" dirty="0" err="1" smtClean="0"/>
              <a:t>Kulikovo</a:t>
            </a:r>
            <a:r>
              <a:rPr lang="et-EE" dirty="0" smtClean="0"/>
              <a:t> lahing (1380)</a:t>
            </a:r>
          </a:p>
          <a:p>
            <a:r>
              <a:rPr lang="et-EE" dirty="0" smtClean="0"/>
              <a:t>Ivan III Suur</a:t>
            </a:r>
            <a:r>
              <a:rPr lang="et-EE" dirty="0"/>
              <a:t> </a:t>
            </a:r>
            <a:r>
              <a:rPr lang="et-EE" dirty="0" smtClean="0"/>
              <a:t>(1462-1505)</a:t>
            </a:r>
          </a:p>
          <a:p>
            <a:pPr lvl="1"/>
            <a:r>
              <a:rPr lang="et-EE" dirty="0" smtClean="0"/>
              <a:t>Vene alade koguja</a:t>
            </a:r>
          </a:p>
          <a:p>
            <a:pPr lvl="1"/>
            <a:r>
              <a:rPr lang="et-EE" i="1" dirty="0" smtClean="0"/>
              <a:t>kolmas Rooma</a:t>
            </a:r>
          </a:p>
          <a:p>
            <a:pPr lvl="1"/>
            <a:r>
              <a:rPr lang="et-EE" dirty="0" smtClean="0"/>
              <a:t>vastasseis </a:t>
            </a:r>
            <a:r>
              <a:rPr lang="et-EE" dirty="0" err="1" smtClean="0"/>
              <a:t>Ugra</a:t>
            </a:r>
            <a:r>
              <a:rPr lang="et-EE" dirty="0" smtClean="0"/>
              <a:t> jõel (1480)</a:t>
            </a:r>
          </a:p>
          <a:p>
            <a:r>
              <a:rPr lang="et-EE" dirty="0" smtClean="0"/>
              <a:t>Ivan IV Julm (1533-1584)</a:t>
            </a:r>
          </a:p>
          <a:p>
            <a:pPr lvl="1"/>
            <a:r>
              <a:rPr lang="et-EE" dirty="0" smtClean="0"/>
              <a:t>vürstiriigist tsaaririigiks</a:t>
            </a:r>
          </a:p>
          <a:p>
            <a:pPr lvl="1"/>
            <a:r>
              <a:rPr lang="et-EE" dirty="0" smtClean="0"/>
              <a:t>Liivi sõda</a:t>
            </a:r>
          </a:p>
          <a:p>
            <a:pPr lvl="1"/>
            <a:r>
              <a:rPr lang="et-EE" dirty="0" err="1" smtClean="0"/>
              <a:t>opritšnina</a:t>
            </a:r>
            <a:endParaRPr lang="et-E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972" y="1412776"/>
            <a:ext cx="3400028" cy="43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242</Words>
  <Application>Microsoft Office PowerPoint</Application>
  <PresentationFormat>Ekraaniseanss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Office'i kujundus</vt:lpstr>
      <vt:lpstr>Venemaa keskajal    poliitiline ajalugu </vt:lpstr>
      <vt:lpstr>Idaslaavlased</vt:lpstr>
      <vt:lpstr>Vana-Vene riigi teke ja õitseng</vt:lpstr>
      <vt:lpstr>Mõisted ja allikad</vt:lpstr>
      <vt:lpstr>Vana-Vene riigi lagunemine</vt:lpstr>
      <vt:lpstr>Novgorodi eripärad</vt:lpstr>
      <vt:lpstr>Mongoli-Tatari ajajärk (1240-1480)</vt:lpstr>
      <vt:lpstr>Moskva esiletõus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Venemaa keskaja ajalugu</dc:title>
  <dc:creator>demo</dc:creator>
  <cp:lastModifiedBy>opetaja</cp:lastModifiedBy>
  <cp:revision>41</cp:revision>
  <dcterms:created xsi:type="dcterms:W3CDTF">2012-01-13T10:43:54Z</dcterms:created>
  <dcterms:modified xsi:type="dcterms:W3CDTF">2012-01-30T10:25:43Z</dcterms:modified>
</cp:coreProperties>
</file>