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9" r:id="rId5"/>
    <p:sldId id="261" r:id="rId6"/>
    <p:sldId id="258" r:id="rId7"/>
    <p:sldId id="260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BA08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juhtslaidi alamtiitli laadi redigeerimiseks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15AE-EA15-483D-9345-55E71445EC32}" type="datetimeFigureOut">
              <a:rPr lang="et-EE" smtClean="0"/>
              <a:pPr/>
              <a:t>30.01.2012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6314-A735-4C63-B601-59AC0E80C736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15AE-EA15-483D-9345-55E71445EC32}" type="datetimeFigureOut">
              <a:rPr lang="et-EE" smtClean="0"/>
              <a:pPr/>
              <a:t>30.01.2012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6314-A735-4C63-B601-59AC0E80C736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15AE-EA15-483D-9345-55E71445EC32}" type="datetimeFigureOut">
              <a:rPr lang="et-EE" smtClean="0"/>
              <a:pPr/>
              <a:t>30.01.2012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6314-A735-4C63-B601-59AC0E80C736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15AE-EA15-483D-9345-55E71445EC32}" type="datetimeFigureOut">
              <a:rPr lang="et-EE" smtClean="0"/>
              <a:pPr/>
              <a:t>30.01.2012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6314-A735-4C63-B601-59AC0E80C736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15AE-EA15-483D-9345-55E71445EC32}" type="datetimeFigureOut">
              <a:rPr lang="et-EE" smtClean="0"/>
              <a:pPr/>
              <a:t>30.01.2012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6314-A735-4C63-B601-59AC0E80C736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15AE-EA15-483D-9345-55E71445EC32}" type="datetimeFigureOut">
              <a:rPr lang="et-EE" smtClean="0"/>
              <a:pPr/>
              <a:t>30.01.2012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6314-A735-4C63-B601-59AC0E80C736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15AE-EA15-483D-9345-55E71445EC32}" type="datetimeFigureOut">
              <a:rPr lang="et-EE" smtClean="0"/>
              <a:pPr/>
              <a:t>30.01.2012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6314-A735-4C63-B601-59AC0E80C736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15AE-EA15-483D-9345-55E71445EC32}" type="datetimeFigureOut">
              <a:rPr lang="et-EE" smtClean="0"/>
              <a:pPr/>
              <a:t>30.01.2012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6314-A735-4C63-B601-59AC0E80C736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15AE-EA15-483D-9345-55E71445EC32}" type="datetimeFigureOut">
              <a:rPr lang="et-EE" smtClean="0"/>
              <a:pPr/>
              <a:t>30.01.2012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6314-A735-4C63-B601-59AC0E80C736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15AE-EA15-483D-9345-55E71445EC32}" type="datetimeFigureOut">
              <a:rPr lang="et-EE" smtClean="0"/>
              <a:pPr/>
              <a:t>30.01.2012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6314-A735-4C63-B601-59AC0E80C736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15AE-EA15-483D-9345-55E71445EC32}" type="datetimeFigureOut">
              <a:rPr lang="et-EE" smtClean="0"/>
              <a:pPr/>
              <a:t>30.01.2012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6314-A735-4C63-B601-59AC0E80C736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715AE-EA15-483D-9345-55E71445EC32}" type="datetimeFigureOut">
              <a:rPr lang="et-EE" smtClean="0"/>
              <a:pPr/>
              <a:t>30.01.2012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76314-A735-4C63-B601-59AC0E80C736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988839"/>
          </a:xfrm>
        </p:spPr>
        <p:txBody>
          <a:bodyPr/>
          <a:lstStyle/>
          <a:p>
            <a:r>
              <a:rPr lang="et-EE" dirty="0" smtClean="0"/>
              <a:t>Ristiusk ja kirik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5436096" y="3886200"/>
            <a:ext cx="3707904" cy="1752600"/>
          </a:xfrm>
        </p:spPr>
        <p:txBody>
          <a:bodyPr/>
          <a:lstStyle/>
          <a:p>
            <a:r>
              <a:rPr lang="et-EE" dirty="0" smtClean="0"/>
              <a:t>Ptk 24.-25.</a:t>
            </a:r>
            <a:endParaRPr lang="et-E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522255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Pühakud ja ketserid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Pühakute kultus</a:t>
            </a:r>
          </a:p>
          <a:p>
            <a:pPr lvl="1"/>
            <a:r>
              <a:rPr lang="et-EE" dirty="0"/>
              <a:t>v</a:t>
            </a:r>
            <a:r>
              <a:rPr lang="et-EE" dirty="0" smtClean="0"/>
              <a:t>aga elu, kannatused, märtrisurm</a:t>
            </a:r>
          </a:p>
          <a:p>
            <a:pPr lvl="1"/>
            <a:r>
              <a:rPr lang="et-EE" dirty="0"/>
              <a:t>s</a:t>
            </a:r>
            <a:r>
              <a:rPr lang="et-EE" dirty="0" smtClean="0"/>
              <a:t>urelike kaitsjad</a:t>
            </a:r>
          </a:p>
          <a:p>
            <a:pPr lvl="1"/>
            <a:r>
              <a:rPr lang="et-EE" dirty="0"/>
              <a:t>r</a:t>
            </a:r>
            <a:r>
              <a:rPr lang="et-EE" dirty="0" smtClean="0"/>
              <a:t>eliikviad</a:t>
            </a:r>
          </a:p>
          <a:p>
            <a:pPr lvl="1"/>
            <a:r>
              <a:rPr lang="et-EE" dirty="0" smtClean="0"/>
              <a:t>palverännakud</a:t>
            </a:r>
          </a:p>
          <a:p>
            <a:r>
              <a:rPr lang="et-EE" dirty="0" smtClean="0"/>
              <a:t>Ketserid (</a:t>
            </a:r>
            <a:r>
              <a:rPr lang="et-EE" dirty="0" err="1" smtClean="0"/>
              <a:t>Katarid</a:t>
            </a:r>
            <a:r>
              <a:rPr lang="et-EE" dirty="0" smtClean="0"/>
              <a:t>)</a:t>
            </a:r>
          </a:p>
          <a:p>
            <a:pPr lvl="1"/>
            <a:r>
              <a:rPr lang="et-EE" dirty="0" smtClean="0"/>
              <a:t>albilased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1628800"/>
            <a:ext cx="28575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Võitlus ketseritega. Inkvisitsioon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Albilaste sõjad (1209-1229)</a:t>
            </a:r>
          </a:p>
          <a:p>
            <a:r>
              <a:rPr lang="et-EE" dirty="0" smtClean="0"/>
              <a:t>Inkvisitsioon</a:t>
            </a:r>
          </a:p>
          <a:p>
            <a:pPr lvl="1"/>
            <a:r>
              <a:rPr lang="et-EE" dirty="0"/>
              <a:t>k</a:t>
            </a:r>
            <a:r>
              <a:rPr lang="et-EE" dirty="0" smtClean="0"/>
              <a:t>etserite väljaselgitamine, õigele teele juhtimine, karistamine</a:t>
            </a:r>
          </a:p>
          <a:p>
            <a:pPr lvl="1"/>
            <a:r>
              <a:rPr lang="et-EE" dirty="0"/>
              <a:t>k</a:t>
            </a:r>
            <a:r>
              <a:rPr lang="et-EE" dirty="0" smtClean="0"/>
              <a:t>aristused: kirikust väljaheitmine, vara konfiskeerimine, eluaegne vangistus, surmanuhtlus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3153" y="4149080"/>
            <a:ext cx="2110846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Ristisõjad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t-EE" dirty="0" smtClean="0"/>
              <a:t>Vasta õpiku (ptk 18) ja saadud paljunduse abil küsimustele!</a:t>
            </a:r>
          </a:p>
          <a:p>
            <a:endParaRPr lang="et-EE" sz="3100" dirty="0" smtClean="0"/>
          </a:p>
          <a:p>
            <a:r>
              <a:rPr lang="et-EE" sz="3100" dirty="0" smtClean="0"/>
              <a:t>1) Milline sündmus/tegu algatas ristisõjad?</a:t>
            </a:r>
          </a:p>
          <a:p>
            <a:r>
              <a:rPr lang="et-EE" sz="3100" dirty="0" smtClean="0"/>
              <a:t>2) Millega õigustati kristlaste hulgas ristisõdu?</a:t>
            </a:r>
          </a:p>
          <a:p>
            <a:r>
              <a:rPr lang="et-EE" sz="3100" dirty="0" smtClean="0"/>
              <a:t>3) Milliseid ühis- ja erijooni saab leida ristisõdade vahel?</a:t>
            </a:r>
          </a:p>
          <a:p>
            <a:r>
              <a:rPr lang="et-EE" sz="3100" dirty="0" smtClean="0"/>
              <a:t>4) Millised ajaloolised isikud (ja kuidas) olid seotud ristisõdadega?</a:t>
            </a:r>
          </a:p>
          <a:p>
            <a:r>
              <a:rPr lang="et-EE" sz="3100" dirty="0" smtClean="0"/>
              <a:t>5) Millised olid ristisõdade tulemused?</a:t>
            </a:r>
          </a:p>
          <a:p>
            <a:r>
              <a:rPr lang="et-EE" sz="3100" dirty="0" smtClean="0"/>
              <a:t>6) Mida võiks Sinu arvates tähendada ristimine mõõga ja verega?</a:t>
            </a:r>
          </a:p>
          <a:p>
            <a:r>
              <a:rPr lang="et-EE" sz="3100" dirty="0" smtClean="0"/>
              <a:t>7) Millised vaimulikud rüütliordud kujunesid Pühal maal?</a:t>
            </a:r>
          </a:p>
          <a:p>
            <a:r>
              <a:rPr lang="et-EE" sz="3100" dirty="0" smtClean="0"/>
              <a:t>8) Kuidas suhtud ristisõdade ideesse?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Euroopa keskaja periodiseering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Varakeskaeg (V-XI saj)</a:t>
            </a:r>
          </a:p>
          <a:p>
            <a:r>
              <a:rPr lang="et-EE" dirty="0" smtClean="0"/>
              <a:t>Kõrgkeskaeg (XI-XIII saj)</a:t>
            </a:r>
          </a:p>
          <a:p>
            <a:r>
              <a:rPr lang="et-EE" dirty="0" smtClean="0"/>
              <a:t>Hiliskeskaeg (XIV-XV saj)</a:t>
            </a:r>
          </a:p>
          <a:p>
            <a:endParaRPr lang="et-E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72816"/>
            <a:ext cx="3480618" cy="353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Usk – keskaegse ühiskonna kese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t-EE" dirty="0" smtClean="0"/>
              <a:t>Piibel </a:t>
            </a:r>
          </a:p>
          <a:p>
            <a:r>
              <a:rPr lang="et-EE" dirty="0" smtClean="0"/>
              <a:t>Jumal</a:t>
            </a:r>
          </a:p>
          <a:p>
            <a:r>
              <a:rPr lang="et-EE" dirty="0" err="1" smtClean="0"/>
              <a:t>Lucifer</a:t>
            </a:r>
            <a:r>
              <a:rPr lang="et-EE" dirty="0" smtClean="0"/>
              <a:t> </a:t>
            </a:r>
          </a:p>
          <a:p>
            <a:r>
              <a:rPr lang="et-EE" dirty="0" smtClean="0"/>
              <a:t>Aadam ja Eeva</a:t>
            </a:r>
          </a:p>
          <a:p>
            <a:r>
              <a:rPr lang="et-EE" dirty="0" smtClean="0"/>
              <a:t>Pärispatt</a:t>
            </a:r>
          </a:p>
          <a:p>
            <a:r>
              <a:rPr lang="et-EE" dirty="0" smtClean="0"/>
              <a:t>Jeesus Kristus</a:t>
            </a:r>
          </a:p>
          <a:p>
            <a:r>
              <a:rPr lang="et-EE" dirty="0" smtClean="0"/>
              <a:t>Püha Kolmainsus</a:t>
            </a:r>
          </a:p>
          <a:p>
            <a:r>
              <a:rPr lang="et-EE" dirty="0" smtClean="0"/>
              <a:t>Sakramendid</a:t>
            </a:r>
          </a:p>
          <a:p>
            <a:r>
              <a:rPr lang="et-EE" dirty="0" smtClean="0"/>
              <a:t>Viimne kohtupäev</a:t>
            </a:r>
          </a:p>
          <a:p>
            <a:r>
              <a:rPr lang="et-EE" dirty="0" smtClean="0"/>
              <a:t>Purgatoorium</a:t>
            </a:r>
          </a:p>
          <a:p>
            <a:endParaRPr lang="et-E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0582" y="1844824"/>
            <a:ext cx="4313418" cy="360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äisnurkne kolmnurk 3"/>
          <p:cNvSpPr/>
          <p:nvPr/>
        </p:nvSpPr>
        <p:spPr>
          <a:xfrm>
            <a:off x="467544" y="1412776"/>
            <a:ext cx="2736304" cy="5445224"/>
          </a:xfrm>
          <a:prstGeom prst="rtTriangle">
            <a:avLst/>
          </a:prstGeom>
          <a:gradFill>
            <a:gsLst>
              <a:gs pos="10000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solidFill>
                <a:srgbClr val="FF0000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/>
          <a:lstStyle/>
          <a:p>
            <a:pPr>
              <a:buNone/>
            </a:pPr>
            <a:r>
              <a:rPr lang="et-EE" dirty="0" smtClean="0"/>
              <a:t>Paavst</a:t>
            </a:r>
          </a:p>
          <a:p>
            <a:pPr>
              <a:buNone/>
            </a:pPr>
            <a:endParaRPr lang="et-EE" dirty="0" smtClean="0"/>
          </a:p>
          <a:p>
            <a:pPr>
              <a:buNone/>
            </a:pPr>
            <a:r>
              <a:rPr lang="et-EE" dirty="0"/>
              <a:t> </a:t>
            </a:r>
            <a:r>
              <a:rPr lang="et-EE" dirty="0" smtClean="0"/>
              <a:t>      Kardinalid</a:t>
            </a:r>
          </a:p>
          <a:p>
            <a:endParaRPr lang="et-EE" dirty="0"/>
          </a:p>
          <a:p>
            <a:pPr>
              <a:buNone/>
            </a:pPr>
            <a:r>
              <a:rPr lang="et-EE" dirty="0" smtClean="0"/>
              <a:t>              Peapiiskopid</a:t>
            </a:r>
          </a:p>
          <a:p>
            <a:endParaRPr lang="et-EE" dirty="0"/>
          </a:p>
          <a:p>
            <a:pPr>
              <a:buNone/>
            </a:pPr>
            <a:r>
              <a:rPr lang="et-EE" dirty="0" smtClean="0"/>
              <a:t>                     Piiskopid</a:t>
            </a:r>
          </a:p>
          <a:p>
            <a:pPr>
              <a:buNone/>
            </a:pPr>
            <a:endParaRPr lang="et-EE" dirty="0" smtClean="0"/>
          </a:p>
          <a:p>
            <a:pPr>
              <a:buNone/>
            </a:pPr>
            <a:r>
              <a:rPr lang="et-EE" dirty="0"/>
              <a:t> </a:t>
            </a:r>
            <a:r>
              <a:rPr lang="et-EE" dirty="0" smtClean="0"/>
              <a:t>                           Koguduste preestrid </a:t>
            </a:r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Kirikukorraldus kõrgkeskajal (hierarhia)</a:t>
            </a:r>
            <a:endParaRPr lang="et-E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556792"/>
            <a:ext cx="2915816" cy="437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Kirikukorraldus kõrgkeskajal 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t-EE" dirty="0" smtClean="0"/>
              <a:t>1059 – kardinalid valivad paavste</a:t>
            </a:r>
          </a:p>
          <a:p>
            <a:r>
              <a:rPr lang="et-EE" dirty="0" smtClean="0"/>
              <a:t>Kuidas kirik raha teenis?</a:t>
            </a:r>
          </a:p>
          <a:p>
            <a:pPr lvl="1"/>
            <a:r>
              <a:rPr lang="et-EE" dirty="0" smtClean="0"/>
              <a:t>kirikukümnis (1/10 saagist)</a:t>
            </a:r>
          </a:p>
          <a:p>
            <a:pPr lvl="1"/>
            <a:r>
              <a:rPr lang="et-EE" dirty="0" smtClean="0"/>
              <a:t>annetused</a:t>
            </a:r>
          </a:p>
          <a:p>
            <a:pPr lvl="1"/>
            <a:r>
              <a:rPr lang="et-EE" dirty="0"/>
              <a:t>i</a:t>
            </a:r>
            <a:r>
              <a:rPr lang="et-EE" dirty="0" smtClean="0"/>
              <a:t>ndulgentside müük</a:t>
            </a:r>
          </a:p>
          <a:p>
            <a:pPr lvl="1"/>
            <a:r>
              <a:rPr lang="et-EE" dirty="0" err="1" smtClean="0"/>
              <a:t>simoonia</a:t>
            </a:r>
            <a:endParaRPr lang="et-EE" dirty="0"/>
          </a:p>
          <a:p>
            <a:r>
              <a:rPr lang="et-EE" dirty="0" smtClean="0"/>
              <a:t>Paavst realiseerib võimu!</a:t>
            </a:r>
          </a:p>
          <a:p>
            <a:pPr lvl="1"/>
            <a:r>
              <a:rPr lang="et-EE" dirty="0"/>
              <a:t>k</a:t>
            </a:r>
            <a:r>
              <a:rPr lang="et-EE" dirty="0" smtClean="0"/>
              <a:t>uuria</a:t>
            </a:r>
          </a:p>
          <a:p>
            <a:pPr lvl="1"/>
            <a:r>
              <a:rPr lang="et-EE" dirty="0"/>
              <a:t>l</a:t>
            </a:r>
            <a:r>
              <a:rPr lang="et-EE" dirty="0" smtClean="0"/>
              <a:t>egaat (nt </a:t>
            </a:r>
            <a:r>
              <a:rPr lang="et-EE" dirty="0" err="1" smtClean="0"/>
              <a:t>Modena</a:t>
            </a:r>
            <a:r>
              <a:rPr lang="et-EE" dirty="0" smtClean="0"/>
              <a:t> Wilhelm)</a:t>
            </a:r>
          </a:p>
          <a:p>
            <a:pPr lvl="1"/>
            <a:r>
              <a:rPr lang="et-EE" dirty="0"/>
              <a:t>k</a:t>
            </a:r>
            <a:r>
              <a:rPr lang="et-EE" dirty="0" smtClean="0"/>
              <a:t>irikukogu</a:t>
            </a:r>
          </a:p>
          <a:p>
            <a:pPr lvl="1"/>
            <a:r>
              <a:rPr lang="et-EE" dirty="0"/>
              <a:t>b</a:t>
            </a:r>
            <a:r>
              <a:rPr lang="et-EE" dirty="0" smtClean="0"/>
              <a:t>ulla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628800"/>
            <a:ext cx="269979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Paavstivõimu tõus 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dirty="0" smtClean="0"/>
              <a:t>Suhted kiriku ja ilmaliku võimu vahel</a:t>
            </a:r>
          </a:p>
          <a:p>
            <a:pPr lvl="1"/>
            <a:r>
              <a:rPr lang="et-EE" dirty="0" smtClean="0"/>
              <a:t>kirikuvanne</a:t>
            </a:r>
          </a:p>
          <a:p>
            <a:r>
              <a:rPr lang="et-EE" dirty="0" smtClean="0"/>
              <a:t>Tuleta meelde: suur kirikulõhe (1054)</a:t>
            </a:r>
          </a:p>
          <a:p>
            <a:r>
              <a:rPr lang="et-EE" dirty="0" smtClean="0"/>
              <a:t>Gregorius VII (1073-1085)</a:t>
            </a:r>
          </a:p>
          <a:p>
            <a:pPr lvl="1"/>
            <a:r>
              <a:rPr lang="et-EE" dirty="0" err="1" smtClean="0"/>
              <a:t>investituuritüli</a:t>
            </a:r>
            <a:r>
              <a:rPr lang="et-EE" dirty="0" smtClean="0"/>
              <a:t> (1075-1122)</a:t>
            </a:r>
          </a:p>
          <a:p>
            <a:pPr lvl="1"/>
            <a:r>
              <a:rPr lang="et-EE" dirty="0"/>
              <a:t>k</a:t>
            </a:r>
            <a:r>
              <a:rPr lang="et-EE" dirty="0" smtClean="0"/>
              <a:t>eiser Heinrich IV (1056-1106)</a:t>
            </a:r>
          </a:p>
          <a:p>
            <a:r>
              <a:rPr lang="et-EE" dirty="0" err="1" smtClean="0"/>
              <a:t>Innocentius</a:t>
            </a:r>
            <a:r>
              <a:rPr lang="et-EE" dirty="0" smtClean="0"/>
              <a:t> III (1198-1216)</a:t>
            </a:r>
          </a:p>
          <a:p>
            <a:pPr lvl="1"/>
            <a:r>
              <a:rPr lang="et-EE" dirty="0"/>
              <a:t>p</a:t>
            </a:r>
            <a:r>
              <a:rPr lang="et-EE" dirty="0" smtClean="0"/>
              <a:t>aavstivõimu haripunkt</a:t>
            </a:r>
          </a:p>
          <a:p>
            <a:pPr lvl="1"/>
            <a:r>
              <a:rPr lang="et-EE" dirty="0"/>
              <a:t>v</a:t>
            </a:r>
            <a:r>
              <a:rPr lang="et-EE" dirty="0" smtClean="0"/>
              <a:t>asallivanded valitsejatelt</a:t>
            </a:r>
          </a:p>
          <a:p>
            <a:pPr lvl="1"/>
            <a:r>
              <a:rPr lang="et-EE" dirty="0"/>
              <a:t>r</a:t>
            </a:r>
            <a:r>
              <a:rPr lang="et-EE" dirty="0" smtClean="0"/>
              <a:t>istisõda </a:t>
            </a:r>
            <a:r>
              <a:rPr lang="et-EE" dirty="0" err="1" smtClean="0"/>
              <a:t>baltimaadesse</a:t>
            </a:r>
            <a:endParaRPr lang="et-EE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700808"/>
            <a:ext cx="20669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Paavstivõimu langus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dirty="0" smtClean="0"/>
              <a:t>Peamine põhjus: kuningavõimu tugevnemine</a:t>
            </a:r>
          </a:p>
          <a:p>
            <a:r>
              <a:rPr lang="et-EE" dirty="0" smtClean="0"/>
              <a:t>Avignoni vangipõlv (1309-1377)</a:t>
            </a:r>
          </a:p>
          <a:p>
            <a:pPr lvl="1"/>
            <a:r>
              <a:rPr lang="et-EE" dirty="0"/>
              <a:t>ü</a:t>
            </a:r>
            <a:r>
              <a:rPr lang="et-EE" dirty="0" smtClean="0"/>
              <a:t>heksa paavsti Avignonis</a:t>
            </a:r>
          </a:p>
          <a:p>
            <a:r>
              <a:rPr lang="et-EE" dirty="0" smtClean="0"/>
              <a:t>Kirikulõhe e </a:t>
            </a:r>
            <a:r>
              <a:rPr lang="et-EE" dirty="0" err="1" smtClean="0"/>
              <a:t>skisma</a:t>
            </a:r>
            <a:r>
              <a:rPr lang="et-EE" dirty="0" smtClean="0"/>
              <a:t> (1378-1417)</a:t>
            </a:r>
          </a:p>
          <a:p>
            <a:pPr lvl="1"/>
            <a:r>
              <a:rPr lang="et-EE" dirty="0"/>
              <a:t>k</a:t>
            </a:r>
            <a:r>
              <a:rPr lang="et-EE" dirty="0" smtClean="0"/>
              <a:t>aks paavsti korraga</a:t>
            </a:r>
          </a:p>
          <a:p>
            <a:r>
              <a:rPr lang="et-EE" dirty="0" err="1" smtClean="0"/>
              <a:t>Konstanzi</a:t>
            </a:r>
            <a:r>
              <a:rPr lang="et-EE" dirty="0" smtClean="0"/>
              <a:t> kirikukogu (1414-1417)</a:t>
            </a:r>
          </a:p>
          <a:p>
            <a:pPr lvl="1"/>
            <a:r>
              <a:rPr lang="et-EE" dirty="0" err="1" smtClean="0"/>
              <a:t>Martinus</a:t>
            </a:r>
            <a:r>
              <a:rPr lang="et-EE" dirty="0" smtClean="0"/>
              <a:t> V (1417-1431)</a:t>
            </a:r>
          </a:p>
          <a:p>
            <a:r>
              <a:rPr lang="et-EE" dirty="0" smtClean="0"/>
              <a:t>Katoliku kiriku kriitika</a:t>
            </a:r>
          </a:p>
          <a:p>
            <a:pPr lvl="1"/>
            <a:r>
              <a:rPr lang="et-EE" dirty="0" smtClean="0"/>
              <a:t>Jan </a:t>
            </a:r>
            <a:r>
              <a:rPr lang="et-EE" dirty="0" err="1" smtClean="0"/>
              <a:t>Hus</a:t>
            </a:r>
            <a:r>
              <a:rPr lang="et-EE" dirty="0" smtClean="0"/>
              <a:t> (1371-1415)</a:t>
            </a:r>
          </a:p>
          <a:p>
            <a:pPr lvl="1"/>
            <a:r>
              <a:rPr lang="et-EE" dirty="0"/>
              <a:t>v</a:t>
            </a:r>
            <a:r>
              <a:rPr lang="et-EE" dirty="0" smtClean="0"/>
              <a:t>ajadus usku puhastada!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132856"/>
            <a:ext cx="23812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Vaimulikud ordud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dirty="0" err="1" smtClean="0"/>
              <a:t>Cluny</a:t>
            </a:r>
            <a:r>
              <a:rPr lang="et-EE" dirty="0" smtClean="0"/>
              <a:t> klooster (910) ja reformid</a:t>
            </a:r>
          </a:p>
          <a:p>
            <a:pPr lvl="1"/>
            <a:r>
              <a:rPr lang="et-EE" dirty="0" err="1" smtClean="0"/>
              <a:t>Benedictuse</a:t>
            </a:r>
            <a:r>
              <a:rPr lang="et-EE" dirty="0" smtClean="0"/>
              <a:t> reeglite järgimine</a:t>
            </a:r>
          </a:p>
          <a:p>
            <a:pPr lvl="1"/>
            <a:r>
              <a:rPr lang="et-EE" dirty="0" smtClean="0"/>
              <a:t>tütarkloostrid</a:t>
            </a:r>
          </a:p>
          <a:p>
            <a:pPr lvl="1"/>
            <a:r>
              <a:rPr lang="et-EE" dirty="0"/>
              <a:t>v</a:t>
            </a:r>
            <a:r>
              <a:rPr lang="et-EE" dirty="0" smtClean="0"/>
              <a:t>aimulik alus rüütlikultuurile, ristisõdadele ja uutele mungaordudele </a:t>
            </a:r>
          </a:p>
          <a:p>
            <a:r>
              <a:rPr lang="et-EE" dirty="0" smtClean="0"/>
              <a:t>Tsistertslaste ordu</a:t>
            </a:r>
          </a:p>
          <a:p>
            <a:pPr lvl="1"/>
            <a:r>
              <a:rPr lang="et-EE" dirty="0" err="1" smtClean="0"/>
              <a:t>Benedictuse</a:t>
            </a:r>
            <a:r>
              <a:rPr lang="et-EE" dirty="0" smtClean="0"/>
              <a:t> reeglid, luksusest loobumine, karmid kombed</a:t>
            </a:r>
          </a:p>
          <a:p>
            <a:pPr lvl="1"/>
            <a:r>
              <a:rPr lang="et-EE" dirty="0" err="1" smtClean="0"/>
              <a:t>Cîteaux</a:t>
            </a:r>
            <a:r>
              <a:rPr lang="et-EE" dirty="0" smtClean="0"/>
              <a:t> klooster, Padise klooster</a:t>
            </a:r>
          </a:p>
          <a:p>
            <a:pPr lvl="1"/>
            <a:r>
              <a:rPr lang="et-EE" dirty="0" smtClean="0"/>
              <a:t>Bernard </a:t>
            </a:r>
            <a:r>
              <a:rPr lang="et-EE" dirty="0" err="1" smtClean="0"/>
              <a:t>Clairvaux´st</a:t>
            </a:r>
            <a:r>
              <a:rPr lang="et-EE" dirty="0" smtClean="0"/>
              <a:t> (1090-1153)</a:t>
            </a:r>
          </a:p>
          <a:p>
            <a:pPr lvl="1"/>
            <a:r>
              <a:rPr lang="et-EE" dirty="0" smtClean="0"/>
              <a:t>valge mungarüü</a:t>
            </a:r>
          </a:p>
          <a:p>
            <a:pPr lvl="1"/>
            <a:endParaRPr lang="et-EE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034878"/>
            <a:ext cx="2555776" cy="167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6048" y="4658109"/>
            <a:ext cx="3377952" cy="219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Kerjusmungaordud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Frantsisklaste ordu</a:t>
            </a:r>
          </a:p>
          <a:p>
            <a:pPr lvl="1"/>
            <a:r>
              <a:rPr lang="et-EE" dirty="0" err="1" smtClean="0"/>
              <a:t>Franciskus</a:t>
            </a:r>
            <a:r>
              <a:rPr lang="et-EE" dirty="0" smtClean="0"/>
              <a:t> </a:t>
            </a:r>
            <a:r>
              <a:rPr lang="et-EE" dirty="0" err="1" smtClean="0"/>
              <a:t>Assisist</a:t>
            </a:r>
            <a:r>
              <a:rPr lang="et-EE" dirty="0" smtClean="0"/>
              <a:t> (1181/2-1226)</a:t>
            </a:r>
          </a:p>
          <a:p>
            <a:pPr lvl="1"/>
            <a:r>
              <a:rPr lang="et-EE" dirty="0"/>
              <a:t>k</a:t>
            </a:r>
            <a:r>
              <a:rPr lang="et-EE" dirty="0" smtClean="0"/>
              <a:t>asinus, jumalasõna lihtrahvale, rõhk haridusel</a:t>
            </a:r>
          </a:p>
          <a:p>
            <a:pPr lvl="1"/>
            <a:r>
              <a:rPr lang="et-EE" dirty="0"/>
              <a:t>h</a:t>
            </a:r>
            <a:r>
              <a:rPr lang="et-EE" dirty="0" smtClean="0"/>
              <a:t>allid vennad (hallikas kuub)</a:t>
            </a:r>
          </a:p>
          <a:p>
            <a:r>
              <a:rPr lang="et-EE" dirty="0" smtClean="0"/>
              <a:t>Dominiiklaste ordu</a:t>
            </a:r>
          </a:p>
          <a:p>
            <a:pPr lvl="1"/>
            <a:r>
              <a:rPr lang="et-EE" dirty="0" err="1" smtClean="0"/>
              <a:t>Dominicus</a:t>
            </a:r>
            <a:r>
              <a:rPr lang="et-EE" dirty="0" smtClean="0"/>
              <a:t> (1170-1221)</a:t>
            </a:r>
          </a:p>
          <a:p>
            <a:pPr lvl="1"/>
            <a:r>
              <a:rPr lang="et-EE" dirty="0" smtClean="0"/>
              <a:t>jutlustajavennad, mustad vennad (must rüü)</a:t>
            </a:r>
          </a:p>
          <a:p>
            <a:pPr lvl="1"/>
            <a:r>
              <a:rPr lang="et-EE" dirty="0" err="1" smtClean="0"/>
              <a:t>Aquino</a:t>
            </a:r>
            <a:r>
              <a:rPr lang="et-EE" dirty="0" smtClean="0"/>
              <a:t> Thomas</a:t>
            </a:r>
          </a:p>
          <a:p>
            <a:pPr lvl="1"/>
            <a:r>
              <a:rPr lang="et-EE" dirty="0" smtClean="0"/>
              <a:t>Katariina klooster Tallinnas</a:t>
            </a:r>
          </a:p>
          <a:p>
            <a:pPr lvl="1">
              <a:buNone/>
            </a:pPr>
            <a:endParaRPr lang="et-EE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0" y="0"/>
            <a:ext cx="20955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404</Words>
  <Application>Microsoft Office PowerPoint</Application>
  <PresentationFormat>Ekraaniseanss (4:3)</PresentationFormat>
  <Paragraphs>105</Paragraphs>
  <Slides>12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12</vt:i4>
      </vt:variant>
    </vt:vector>
  </HeadingPairs>
  <TitlesOfParts>
    <vt:vector size="13" baseType="lpstr">
      <vt:lpstr>Office'i kujundus</vt:lpstr>
      <vt:lpstr>Ristiusk ja kirik</vt:lpstr>
      <vt:lpstr>Euroopa keskaja periodiseering</vt:lpstr>
      <vt:lpstr>Usk – keskaegse ühiskonna kese</vt:lpstr>
      <vt:lpstr>Kirikukorraldus kõrgkeskajal (hierarhia)</vt:lpstr>
      <vt:lpstr>Kirikukorraldus kõrgkeskajal </vt:lpstr>
      <vt:lpstr>Paavstivõimu tõus </vt:lpstr>
      <vt:lpstr>Paavstivõimu langus</vt:lpstr>
      <vt:lpstr>Vaimulikud ordud</vt:lpstr>
      <vt:lpstr>Kerjusmungaordud</vt:lpstr>
      <vt:lpstr>Pühakud ja ketserid</vt:lpstr>
      <vt:lpstr>Võitlus ketseritega. Inkvisitsioon</vt:lpstr>
      <vt:lpstr>Ristisõjad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Ristiusk ja kirik</dc:title>
  <dc:creator>demo</dc:creator>
  <cp:lastModifiedBy>opetaja</cp:lastModifiedBy>
  <cp:revision>36</cp:revision>
  <dcterms:created xsi:type="dcterms:W3CDTF">2012-01-21T08:33:21Z</dcterms:created>
  <dcterms:modified xsi:type="dcterms:W3CDTF">2012-01-30T10:24:46Z</dcterms:modified>
</cp:coreProperties>
</file>