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4" r:id="rId6"/>
    <p:sldId id="258" r:id="rId7"/>
    <p:sldId id="260" r:id="rId8"/>
    <p:sldId id="265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Tume laad 1 – rõh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C5F57-A89A-456F-94A9-8905BDC3966C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52D70-0436-445E-B4E2-B78EC005A0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010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2D70-0436-445E-B4E2-B78EC005A067}" type="slidenum">
              <a:rPr lang="et-EE" smtClean="0"/>
              <a:t>2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Ristkül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  <p:sp>
        <p:nvSpPr>
          <p:cNvPr id="12" name="Ristkül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11" name="Ristkül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stkül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istkül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FE2ADA-58F3-4EC8-8D6B-D96F39B77EF2}" type="datetimeFigureOut">
              <a:rPr lang="et-EE" smtClean="0"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E86FAA-4858-42E6-8065-E872C01B5163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Aadel  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p</a:t>
            </a:r>
            <a:r>
              <a:rPr lang="et-EE" dirty="0" smtClean="0"/>
              <a:t>tk 19.-20.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Aadlike linnused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625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dirty="0" smtClean="0"/>
              <a:t>Hoogne rajamine alates IX saj</a:t>
            </a:r>
          </a:p>
          <a:p>
            <a:pPr lvl="1">
              <a:lnSpc>
                <a:spcPct val="90000"/>
              </a:lnSpc>
            </a:pPr>
            <a:r>
              <a:rPr lang="et-EE" dirty="0" smtClean="0"/>
              <a:t>algselt puidust, hiljem kivist (XI saj)</a:t>
            </a:r>
          </a:p>
          <a:p>
            <a:pPr>
              <a:lnSpc>
                <a:spcPct val="90000"/>
              </a:lnSpc>
            </a:pPr>
            <a:r>
              <a:rPr lang="et-EE" dirty="0" smtClean="0"/>
              <a:t>Looduslikult kaitstud kohta!</a:t>
            </a:r>
          </a:p>
          <a:p>
            <a:pPr lvl="1">
              <a:lnSpc>
                <a:spcPct val="90000"/>
              </a:lnSpc>
            </a:pPr>
            <a:r>
              <a:rPr lang="et-EE" dirty="0" smtClean="0"/>
              <a:t>vajadusel vallikraav ja ringmüür</a:t>
            </a:r>
          </a:p>
          <a:p>
            <a:r>
              <a:rPr lang="et-EE" dirty="0" smtClean="0"/>
              <a:t>Funktsioonid:</a:t>
            </a:r>
          </a:p>
          <a:p>
            <a:pPr lvl="1"/>
            <a:r>
              <a:rPr lang="et-EE" dirty="0" smtClean="0"/>
              <a:t>kaitse</a:t>
            </a:r>
          </a:p>
          <a:p>
            <a:pPr lvl="1"/>
            <a:r>
              <a:rPr lang="et-EE" dirty="0" smtClean="0"/>
              <a:t>esinduslikkus</a:t>
            </a:r>
          </a:p>
          <a:p>
            <a:r>
              <a:rPr lang="et-EE" dirty="0" smtClean="0"/>
              <a:t>Väikerüütlid elasid tihti senjööri linnuses</a:t>
            </a:r>
          </a:p>
          <a:p>
            <a:pPr>
              <a:lnSpc>
                <a:spcPct val="90000"/>
              </a:lnSpc>
              <a:buNone/>
            </a:pPr>
            <a:endParaRPr lang="et-EE" dirty="0" smtClean="0">
              <a:latin typeface="Arial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2492896"/>
            <a:ext cx="2699792" cy="268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Rüütlite igapäevaelu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t-EE" sz="3600" dirty="0" smtClean="0">
                <a:cs typeface="Arial" pitchFamily="34" charset="0"/>
              </a:rPr>
              <a:t>Pereelu </a:t>
            </a:r>
          </a:p>
          <a:p>
            <a:pPr lvl="1">
              <a:defRPr/>
            </a:pPr>
            <a:r>
              <a:rPr lang="et-EE" sz="3100" dirty="0" smtClean="0">
                <a:cs typeface="Arial" pitchFamily="34" charset="0"/>
              </a:rPr>
              <a:t>linnusetornis (tavaliselt keskmisel korrusel)</a:t>
            </a:r>
          </a:p>
          <a:p>
            <a:pPr lvl="1">
              <a:defRPr/>
            </a:pPr>
            <a:r>
              <a:rPr lang="et-EE" sz="3100" dirty="0" smtClean="0">
                <a:cs typeface="Arial" pitchFamily="34" charset="0"/>
              </a:rPr>
              <a:t>veevärk ja hügieen algelisel tasemel</a:t>
            </a:r>
          </a:p>
          <a:p>
            <a:pPr lvl="1">
              <a:defRPr/>
            </a:pPr>
            <a:r>
              <a:rPr lang="et-EE" sz="3100" dirty="0" smtClean="0">
                <a:cs typeface="Arial" pitchFamily="34" charset="0"/>
              </a:rPr>
              <a:t>vähe eluruume</a:t>
            </a:r>
          </a:p>
          <a:p>
            <a:pPr lvl="1">
              <a:defRPr/>
            </a:pPr>
            <a:r>
              <a:rPr lang="et-EE" sz="3100" dirty="0" smtClean="0">
                <a:cs typeface="Arial" pitchFamily="34" charset="0"/>
              </a:rPr>
              <a:t>Kaaskond</a:t>
            </a:r>
            <a:endParaRPr lang="et-EE" dirty="0" smtClean="0"/>
          </a:p>
          <a:p>
            <a:r>
              <a:rPr lang="et-EE" sz="3600" dirty="0" smtClean="0"/>
              <a:t>Üldine eluviis</a:t>
            </a:r>
          </a:p>
          <a:p>
            <a:pPr lvl="1"/>
            <a:r>
              <a:rPr lang="et-EE" dirty="0" smtClean="0">
                <a:cs typeface="Arial" pitchFamily="34" charset="0"/>
              </a:rPr>
              <a:t>pillav ja tänapäeva mõistes kultuuritu</a:t>
            </a:r>
          </a:p>
          <a:p>
            <a:pPr lvl="1"/>
            <a:r>
              <a:rPr lang="et-EE" dirty="0" smtClean="0">
                <a:cs typeface="Arial" pitchFamily="34" charset="0"/>
              </a:rPr>
              <a:t>rüütliturniirid</a:t>
            </a:r>
          </a:p>
          <a:p>
            <a:pPr lvl="2"/>
            <a:r>
              <a:rPr lang="et-EE" dirty="0" smtClean="0">
                <a:cs typeface="Arial" pitchFamily="34" charset="0"/>
              </a:rPr>
              <a:t>oskuste lihvimine</a:t>
            </a:r>
          </a:p>
          <a:p>
            <a:pPr lvl="2"/>
            <a:r>
              <a:rPr lang="et-EE" dirty="0" smtClean="0">
                <a:cs typeface="Arial" pitchFamily="34" charset="0"/>
              </a:rPr>
              <a:t>tähelepanu</a:t>
            </a:r>
          </a:p>
          <a:p>
            <a:pPr lvl="2"/>
            <a:r>
              <a:rPr lang="et-EE" dirty="0" smtClean="0">
                <a:cs typeface="Arial" pitchFamily="34" charset="0"/>
              </a:rPr>
              <a:t>meelelahutus </a:t>
            </a:r>
          </a:p>
          <a:p>
            <a:pPr lvl="1">
              <a:buNone/>
              <a:defRPr/>
            </a:pPr>
            <a:endParaRPr lang="et-EE" sz="31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Rüütlikirjandus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Kangelaseepos</a:t>
            </a:r>
          </a:p>
          <a:p>
            <a:pPr lvl="1"/>
            <a:r>
              <a:rPr lang="et-EE" dirty="0" smtClean="0"/>
              <a:t>“Rolandi laul”</a:t>
            </a:r>
          </a:p>
          <a:p>
            <a:pPr lvl="1"/>
            <a:r>
              <a:rPr lang="et-EE" dirty="0" smtClean="0"/>
              <a:t>“</a:t>
            </a:r>
            <a:r>
              <a:rPr lang="et-EE" dirty="0" err="1" smtClean="0"/>
              <a:t>Nibelungide</a:t>
            </a:r>
            <a:r>
              <a:rPr lang="et-EE" dirty="0" smtClean="0"/>
              <a:t> laul”</a:t>
            </a:r>
          </a:p>
          <a:p>
            <a:r>
              <a:rPr lang="et-EE" dirty="0" smtClean="0"/>
              <a:t>Rüütliromaan</a:t>
            </a:r>
          </a:p>
          <a:p>
            <a:pPr lvl="1"/>
            <a:r>
              <a:rPr lang="et-EE" dirty="0" smtClean="0"/>
              <a:t>kuningas Artur ja ümarlauarüütlid</a:t>
            </a:r>
          </a:p>
          <a:p>
            <a:r>
              <a:rPr lang="et-EE" dirty="0" smtClean="0"/>
              <a:t>Armastusluule</a:t>
            </a:r>
          </a:p>
          <a:p>
            <a:pPr lvl="1"/>
            <a:r>
              <a:rPr lang="et-EE" dirty="0" smtClean="0"/>
              <a:t>trubaduurid</a:t>
            </a:r>
          </a:p>
          <a:p>
            <a:pPr lvl="1"/>
            <a:r>
              <a:rPr lang="et-EE" dirty="0" smtClean="0"/>
              <a:t>truväärid</a:t>
            </a:r>
          </a:p>
          <a:p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84785"/>
            <a:ext cx="2987824" cy="24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2918" y="3933057"/>
            <a:ext cx="183108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Feodaalkord (tuleta meelde!)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t-EE" dirty="0"/>
          </a:p>
        </p:txBody>
      </p:sp>
      <p:sp>
        <p:nvSpPr>
          <p:cNvPr id="13" name="Sisu kohatäide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Millel põhineb?</a:t>
            </a:r>
          </a:p>
          <a:p>
            <a:r>
              <a:rPr lang="et-EE" dirty="0" smtClean="0"/>
              <a:t>Mis on </a:t>
            </a:r>
            <a:r>
              <a:rPr lang="et-EE" dirty="0" err="1" smtClean="0"/>
              <a:t>feood</a:t>
            </a:r>
            <a:r>
              <a:rPr lang="et-EE" dirty="0" smtClean="0"/>
              <a:t>? Allood?</a:t>
            </a:r>
          </a:p>
          <a:p>
            <a:r>
              <a:rPr lang="et-EE" dirty="0" smtClean="0"/>
              <a:t>Minu vasalli vasall pole minu vasall!</a:t>
            </a:r>
            <a:endParaRPr lang="et-EE" dirty="0"/>
          </a:p>
        </p:txBody>
      </p:sp>
      <p:graphicFrame>
        <p:nvGraphicFramePr>
          <p:cNvPr id="14" name="Sisu kohatäide 5"/>
          <p:cNvGraphicFramePr>
            <a:graphicFrameLocks/>
          </p:cNvGraphicFramePr>
          <p:nvPr/>
        </p:nvGraphicFramePr>
        <p:xfrm>
          <a:off x="539552" y="3356992"/>
          <a:ext cx="8208912" cy="31847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4456"/>
                <a:gridCol w="4104456"/>
              </a:tblGrid>
              <a:tr h="533034"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VASALLI  KOHUSTUSED</a:t>
                      </a:r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SENJÖÖRI  KOHUSTUSED</a:t>
                      </a:r>
                      <a:endParaRPr lang="et-EE" sz="2400" dirty="0"/>
                    </a:p>
                  </a:txBody>
                  <a:tcPr/>
                </a:tc>
              </a:tr>
              <a:tr h="2496313"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Vasall peab </a:t>
                      </a:r>
                      <a:r>
                        <a:rPr lang="et-EE" sz="2400" baseline="0" dirty="0" smtClean="0"/>
                        <a:t> andma senjöörile</a:t>
                      </a:r>
                    </a:p>
                    <a:p>
                      <a:pPr algn="ctr"/>
                      <a:endParaRPr lang="et-EE" sz="2400" baseline="0" dirty="0" smtClean="0"/>
                    </a:p>
                    <a:p>
                      <a:pPr algn="ctr">
                        <a:buFont typeface="Arial" charset="0"/>
                        <a:buNone/>
                      </a:pPr>
                      <a:r>
                        <a:rPr lang="et-EE" sz="2400" baseline="0" dirty="0" smtClean="0"/>
                        <a:t>*sõjalist  abi</a:t>
                      </a:r>
                    </a:p>
                    <a:p>
                      <a:pPr algn="ctr">
                        <a:buFont typeface="Arial" charset="0"/>
                        <a:buNone/>
                      </a:pPr>
                      <a:r>
                        <a:rPr lang="et-EE" sz="2400" baseline="0" dirty="0" smtClean="0"/>
                        <a:t> *rahalist  abi</a:t>
                      </a:r>
                    </a:p>
                    <a:p>
                      <a:pPr algn="ctr">
                        <a:buFont typeface="Arial" charset="0"/>
                        <a:buNone/>
                      </a:pPr>
                      <a:r>
                        <a:rPr lang="et-EE" sz="2400" baseline="0" dirty="0" smtClean="0"/>
                        <a:t>*nõu</a:t>
                      </a:r>
                    </a:p>
                    <a:p>
                      <a:pPr algn="ctr">
                        <a:buFont typeface="Arial" charset="0"/>
                        <a:buNone/>
                      </a:pPr>
                      <a:r>
                        <a:rPr lang="et-EE" sz="2400" baseline="0" dirty="0" smtClean="0"/>
                        <a:t>**vormistatakse truudusvandega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Senjöör</a:t>
                      </a:r>
                      <a:r>
                        <a:rPr lang="et-EE" sz="2400" baseline="0" dirty="0" smtClean="0"/>
                        <a:t> peab pakkuma vasallile</a:t>
                      </a:r>
                    </a:p>
                    <a:p>
                      <a:pPr algn="ctr"/>
                      <a:endParaRPr lang="et-EE" sz="2400" baseline="0" dirty="0" smtClean="0"/>
                    </a:p>
                    <a:p>
                      <a:pPr algn="ctr"/>
                      <a:r>
                        <a:rPr lang="et-EE" sz="2400" baseline="0" dirty="0" smtClean="0"/>
                        <a:t>*eestkostet</a:t>
                      </a:r>
                    </a:p>
                    <a:p>
                      <a:pPr algn="ctr"/>
                      <a:r>
                        <a:rPr lang="et-EE" sz="2400" baseline="0" dirty="0" smtClean="0"/>
                        <a:t>*kaitset  kohtus</a:t>
                      </a:r>
                    </a:p>
                    <a:p>
                      <a:pPr algn="ctr"/>
                      <a:r>
                        <a:rPr lang="et-EE" sz="2400" baseline="0" dirty="0" smtClean="0"/>
                        <a:t>*ülalpidamist (</a:t>
                      </a:r>
                      <a:r>
                        <a:rPr lang="et-EE" sz="2400" baseline="0" dirty="0" err="1" smtClean="0"/>
                        <a:t>maatükk+talupojad</a:t>
                      </a:r>
                      <a:r>
                        <a:rPr lang="et-EE" sz="2400" baseline="0" dirty="0" smtClean="0"/>
                        <a:t>)</a:t>
                      </a:r>
                      <a:endParaRPr lang="et-EE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Seisused keskajal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08712" cy="468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Aadel = rüütliseisus = II seisus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Kujunes seoses feodaalsuhetega</a:t>
            </a:r>
          </a:p>
          <a:p>
            <a:r>
              <a:rPr lang="et-EE" dirty="0" smtClean="0"/>
              <a:t>Kõrgkeskajal eesõigustatud ja pärilik</a:t>
            </a:r>
          </a:p>
          <a:p>
            <a:r>
              <a:rPr lang="et-EE" dirty="0" smtClean="0"/>
              <a:t>Aadlikud olid võrdsed, keda sidusid omavahel vasallisidemed (kuningast väikevasallideni)</a:t>
            </a:r>
          </a:p>
          <a:p>
            <a:r>
              <a:rPr lang="et-EE" dirty="0" smtClean="0"/>
              <a:t>Oma vahelises suhtluses käibel rüütellikkuse reeglid</a:t>
            </a:r>
          </a:p>
          <a:p>
            <a:r>
              <a:rPr lang="et-EE" dirty="0" smtClean="0"/>
              <a:t>Elukutselised sõjamehed!</a:t>
            </a:r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244616"/>
            <a:ext cx="1907704" cy="26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Aadli hierarhia Euroopas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11"/>
          <p:cNvGraphicFramePr>
            <a:graphicFrameLocks/>
          </p:cNvGraphicFramePr>
          <p:nvPr/>
        </p:nvGraphicFramePr>
        <p:xfrm>
          <a:off x="468311" y="1484313"/>
          <a:ext cx="8352160" cy="518504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088040"/>
                <a:gridCol w="2088040"/>
                <a:gridCol w="2088040"/>
                <a:gridCol w="2088040"/>
              </a:tblGrid>
              <a:tr h="521175">
                <a:tc>
                  <a:txBody>
                    <a:bodyPr/>
                    <a:lstStyle/>
                    <a:p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INGLISMAA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PRANTSUSMAA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SAKSAMAA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684177"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KÕRGAADEL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hertsog (</a:t>
                      </a:r>
                      <a:r>
                        <a:rPr lang="et-EE" sz="2000" dirty="0" err="1" smtClean="0"/>
                        <a:t>duke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markii (</a:t>
                      </a:r>
                      <a:r>
                        <a:rPr lang="et-EE" sz="2000" dirty="0" err="1" smtClean="0"/>
                        <a:t>marquis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krahv (</a:t>
                      </a:r>
                      <a:r>
                        <a:rPr lang="et-EE" sz="2000" dirty="0" err="1" smtClean="0"/>
                        <a:t>earl</a:t>
                      </a:r>
                      <a:r>
                        <a:rPr lang="et-EE" sz="2000" dirty="0" smtClean="0"/>
                        <a:t>)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vürst (</a:t>
                      </a:r>
                      <a:r>
                        <a:rPr lang="et-EE" sz="2000" dirty="0" err="1" smtClean="0"/>
                        <a:t>prince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hertsog</a:t>
                      </a:r>
                      <a:r>
                        <a:rPr lang="et-EE" sz="2000" baseline="0" dirty="0" smtClean="0"/>
                        <a:t> </a:t>
                      </a:r>
                      <a:r>
                        <a:rPr lang="et-EE" sz="2000" dirty="0" smtClean="0"/>
                        <a:t>(</a:t>
                      </a:r>
                      <a:r>
                        <a:rPr lang="et-EE" sz="2000" dirty="0" err="1" smtClean="0"/>
                        <a:t>duc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markii (</a:t>
                      </a:r>
                      <a:r>
                        <a:rPr lang="et-EE" sz="2000" dirty="0" err="1" smtClean="0"/>
                        <a:t>marquis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krahv</a:t>
                      </a:r>
                      <a:r>
                        <a:rPr lang="et-EE" sz="2000" baseline="0" dirty="0" smtClean="0"/>
                        <a:t> (</a:t>
                      </a:r>
                      <a:r>
                        <a:rPr lang="et-EE" sz="2000" baseline="0" dirty="0" err="1" smtClean="0"/>
                        <a:t>comte</a:t>
                      </a:r>
                      <a:r>
                        <a:rPr lang="et-EE" sz="2000" baseline="0" dirty="0" smtClean="0"/>
                        <a:t>)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hertsog (</a:t>
                      </a:r>
                      <a:r>
                        <a:rPr lang="et-EE" sz="2000" dirty="0" err="1" smtClean="0"/>
                        <a:t>herzog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vürst (</a:t>
                      </a:r>
                      <a:r>
                        <a:rPr lang="et-EE" sz="2000" dirty="0" err="1" smtClean="0"/>
                        <a:t>fürst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krahv (</a:t>
                      </a:r>
                      <a:r>
                        <a:rPr lang="et-EE" sz="2000" dirty="0" err="1" smtClean="0"/>
                        <a:t>graf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95519"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KESKAADEL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vikont (</a:t>
                      </a:r>
                      <a:r>
                        <a:rPr lang="et-EE" sz="2000" dirty="0" err="1" smtClean="0"/>
                        <a:t>viscount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parun (</a:t>
                      </a:r>
                      <a:r>
                        <a:rPr lang="et-EE" sz="2000" dirty="0" err="1" smtClean="0"/>
                        <a:t>baron</a:t>
                      </a:r>
                      <a:r>
                        <a:rPr lang="et-EE" sz="2000" dirty="0" smtClean="0"/>
                        <a:t>)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vikont (</a:t>
                      </a:r>
                      <a:r>
                        <a:rPr lang="et-EE" sz="2000" dirty="0" err="1" smtClean="0"/>
                        <a:t>viscomte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parun</a:t>
                      </a:r>
                      <a:r>
                        <a:rPr lang="et-EE" sz="2000" baseline="0" dirty="0" smtClean="0"/>
                        <a:t> (</a:t>
                      </a:r>
                      <a:r>
                        <a:rPr lang="et-EE" sz="2000" baseline="0" dirty="0" err="1" smtClean="0"/>
                        <a:t>baron</a:t>
                      </a:r>
                      <a:r>
                        <a:rPr lang="et-EE" sz="2000" baseline="0" dirty="0" smtClean="0"/>
                        <a:t>)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vabahärra (</a:t>
                      </a:r>
                      <a:r>
                        <a:rPr lang="et-EE" sz="2000" dirty="0" err="1" smtClean="0"/>
                        <a:t>freiherr</a:t>
                      </a:r>
                      <a:r>
                        <a:rPr lang="et-EE" sz="2000" dirty="0" smtClean="0"/>
                        <a:t>)</a:t>
                      </a:r>
                      <a:r>
                        <a:rPr lang="et-EE" sz="2000" baseline="0" dirty="0" smtClean="0"/>
                        <a:t> ehk </a:t>
                      </a:r>
                      <a:r>
                        <a:rPr lang="et-EE" sz="2000" dirty="0" smtClean="0"/>
                        <a:t>parun (</a:t>
                      </a:r>
                      <a:r>
                        <a:rPr lang="et-EE" sz="2000" dirty="0" err="1" smtClean="0"/>
                        <a:t>baron</a:t>
                      </a:r>
                      <a:r>
                        <a:rPr lang="et-EE" sz="2000" dirty="0" smtClean="0"/>
                        <a:t>)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684177"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ALAMAADEL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rüütel</a:t>
                      </a:r>
                      <a:r>
                        <a:rPr lang="et-EE" sz="2000" baseline="0" dirty="0" smtClean="0"/>
                        <a:t> (</a:t>
                      </a:r>
                      <a:r>
                        <a:rPr lang="et-EE" sz="2000" baseline="0" dirty="0" err="1" smtClean="0"/>
                        <a:t>knight</a:t>
                      </a:r>
                      <a:r>
                        <a:rPr lang="et-EE" sz="2000" baseline="0" dirty="0" smtClean="0"/>
                        <a:t>)</a:t>
                      </a:r>
                    </a:p>
                    <a:p>
                      <a:r>
                        <a:rPr lang="et-EE" sz="2000" baseline="0" dirty="0" smtClean="0"/>
                        <a:t>kannupoiss (</a:t>
                      </a:r>
                      <a:r>
                        <a:rPr lang="et-EE" sz="2000" baseline="0" dirty="0" err="1" smtClean="0"/>
                        <a:t>esquire</a:t>
                      </a:r>
                      <a:r>
                        <a:rPr lang="et-EE" sz="2000" baseline="0" dirty="0" smtClean="0"/>
                        <a:t>)</a:t>
                      </a:r>
                      <a:endParaRPr lang="et-EE" sz="20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rüütel (</a:t>
                      </a:r>
                      <a:r>
                        <a:rPr lang="et-EE" sz="2000" dirty="0" err="1" smtClean="0"/>
                        <a:t>chevalier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kannupoiss (</a:t>
                      </a:r>
                      <a:r>
                        <a:rPr lang="et-EE" sz="2000" dirty="0" err="1" smtClean="0"/>
                        <a:t>damoiseau</a:t>
                      </a:r>
                      <a:r>
                        <a:rPr lang="et-EE" sz="2000" dirty="0" smtClean="0"/>
                        <a:t>)</a:t>
                      </a:r>
                    </a:p>
                    <a:p>
                      <a:r>
                        <a:rPr lang="et-EE" sz="2000" dirty="0" smtClean="0"/>
                        <a:t>prints (</a:t>
                      </a:r>
                      <a:r>
                        <a:rPr lang="et-EE" sz="2000" dirty="0" err="1" smtClean="0"/>
                        <a:t>prinz</a:t>
                      </a:r>
                      <a:r>
                        <a:rPr lang="et-EE" sz="2000" dirty="0" smtClean="0"/>
                        <a:t>)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Tiitlita aadlik kannupoiss (</a:t>
                      </a:r>
                      <a:r>
                        <a:rPr lang="et-EE" sz="2000" dirty="0" err="1" smtClean="0"/>
                        <a:t>junker</a:t>
                      </a:r>
                      <a:r>
                        <a:rPr lang="et-EE" sz="2000" dirty="0" smtClean="0"/>
                        <a:t>)</a:t>
                      </a:r>
                      <a:endParaRPr lang="et-E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Rüütli kujunemine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Rüütliks saamine</a:t>
            </a:r>
          </a:p>
          <a:p>
            <a:pPr lvl="1"/>
            <a:r>
              <a:rPr lang="et-EE" dirty="0" smtClean="0"/>
              <a:t>teenistus paažina (u 7-aastaselt)</a:t>
            </a:r>
          </a:p>
          <a:p>
            <a:pPr lvl="1"/>
            <a:r>
              <a:rPr lang="et-EE" dirty="0" smtClean="0"/>
              <a:t>kannupoiss (u 15-aastaselt)</a:t>
            </a:r>
          </a:p>
          <a:p>
            <a:pPr lvl="1"/>
            <a:r>
              <a:rPr lang="et-EE" dirty="0" smtClean="0"/>
              <a:t>rüütlikslöömine (u 20-aastaselt)</a:t>
            </a:r>
          </a:p>
          <a:p>
            <a:r>
              <a:rPr lang="et-EE" dirty="0" smtClean="0"/>
              <a:t>Seitse oskust:</a:t>
            </a:r>
          </a:p>
          <a:p>
            <a:r>
              <a:rPr lang="et-EE" dirty="0" smtClean="0"/>
              <a:t>Rüütlieetika</a:t>
            </a:r>
          </a:p>
          <a:p>
            <a:pPr lvl="1"/>
            <a:r>
              <a:rPr lang="et-EE" dirty="0" smtClean="0"/>
              <a:t>ustavus</a:t>
            </a:r>
          </a:p>
          <a:p>
            <a:pPr lvl="1"/>
            <a:r>
              <a:rPr lang="et-EE" dirty="0" smtClean="0"/>
              <a:t>heldekäelisus</a:t>
            </a:r>
          </a:p>
          <a:p>
            <a:pPr lvl="1"/>
            <a:r>
              <a:rPr lang="et-EE" dirty="0" smtClean="0"/>
              <a:t>vahvus</a:t>
            </a:r>
            <a:endParaRPr lang="en-GB" dirty="0" smtClean="0"/>
          </a:p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76492"/>
            <a:ext cx="2088232" cy="278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 kohatäide 2"/>
          <p:cNvSpPr txBox="1">
            <a:spLocks/>
          </p:cNvSpPr>
          <p:nvPr/>
        </p:nvSpPr>
        <p:spPr>
          <a:xfrm>
            <a:off x="6029325" y="3933056"/>
            <a:ext cx="3114675" cy="292494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/>
          <a:p>
            <a:pPr marL="14922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ndara" pitchFamily="34" charset="0"/>
              <a:buAutoNum type="arabicPeriod"/>
              <a:tabLst/>
              <a:defRPr/>
            </a:pP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ratsutamine </a:t>
            </a:r>
          </a:p>
          <a:p>
            <a:pPr marL="14922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ndara" pitchFamily="34" charset="0"/>
              <a:buAutoNum type="arabicPeriod"/>
              <a:tabLst/>
              <a:defRPr/>
            </a:pP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ujumine</a:t>
            </a:r>
          </a:p>
          <a:p>
            <a:pPr marL="14922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ndara" pitchFamily="34" charset="0"/>
              <a:buAutoNum type="arabicPeriod"/>
              <a:tabLst/>
              <a:defRPr/>
            </a:pP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vibulaskmine</a:t>
            </a:r>
          </a:p>
          <a:p>
            <a:pPr marL="14922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ndara" pitchFamily="34" charset="0"/>
              <a:buAutoNum type="arabicPeriod"/>
              <a:tabLst/>
              <a:defRPr/>
            </a:pP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rusikavõitlus </a:t>
            </a:r>
          </a:p>
          <a:p>
            <a:pPr marL="14922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ndara" pitchFamily="34" charset="0"/>
              <a:buAutoNum type="arabicPeriod"/>
              <a:tabLst/>
              <a:defRPr/>
            </a:pP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pistrikujaht</a:t>
            </a:r>
          </a:p>
          <a:p>
            <a:pPr marL="14922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ndara" pitchFamily="34" charset="0"/>
              <a:buAutoNum type="arabicPeriod"/>
              <a:tabLst/>
              <a:defRPr/>
            </a:pP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malemäng</a:t>
            </a:r>
          </a:p>
          <a:p>
            <a:pPr marL="14922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ndara" pitchFamily="34" charset="0"/>
              <a:buAutoNum type="arabicPeriod"/>
              <a:tabLst/>
              <a:defRPr/>
            </a:pPr>
            <a:r>
              <a:rPr kumimoji="0" lang="et-E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luuletamine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1412776"/>
            <a:ext cx="2195735" cy="248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Relvastus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877" y="1628800"/>
            <a:ext cx="475312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56611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Kaitserüüde areng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775191"/>
            <a:ext cx="5122912" cy="4625609"/>
          </a:xfrm>
        </p:spPr>
        <p:txBody>
          <a:bodyPr>
            <a:normAutofit lnSpcReduction="10000"/>
          </a:bodyPr>
          <a:lstStyle/>
          <a:p>
            <a:r>
              <a:rPr lang="et-EE" sz="2800" dirty="0" smtClean="0"/>
              <a:t>Metallplaadikestega kaetud nahkvammus (Frangi riigi perioodil) </a:t>
            </a:r>
          </a:p>
          <a:p>
            <a:r>
              <a:rPr lang="et-EE" sz="2800" dirty="0" smtClean="0"/>
              <a:t>Rõngassärgid ja –püksid (XI saj)</a:t>
            </a:r>
          </a:p>
          <a:p>
            <a:r>
              <a:rPr lang="et-EE" sz="2800" dirty="0" smtClean="0"/>
              <a:t> Neetidega kinnitatud raudplaadid, plaatvestid, metallist küünarnuki- ja põlvekaitsed (XIII saj)</a:t>
            </a:r>
          </a:p>
          <a:p>
            <a:r>
              <a:rPr lang="et-EE" sz="2800" dirty="0" smtClean="0"/>
              <a:t>Raudrüü (XV saj)</a:t>
            </a:r>
          </a:p>
          <a:p>
            <a:r>
              <a:rPr lang="et-EE" sz="2800" dirty="0" smtClean="0"/>
              <a:t>Kilp:  ümarast kolmnurkseks</a:t>
            </a:r>
          </a:p>
          <a:p>
            <a:endParaRPr lang="et-E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7" y="4152900"/>
            <a:ext cx="208756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1512168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653136"/>
            <a:ext cx="1525711" cy="19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3" y="1412776"/>
            <a:ext cx="2123728" cy="27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Võitlusviis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Taktika = </a:t>
            </a:r>
            <a:r>
              <a:rPr lang="et-EE" dirty="0" err="1" smtClean="0"/>
              <a:t>taktika</a:t>
            </a:r>
            <a:r>
              <a:rPr lang="et-EE" dirty="0" smtClean="0"/>
              <a:t> puudumine</a:t>
            </a:r>
          </a:p>
          <a:p>
            <a:pPr lvl="1"/>
            <a:r>
              <a:rPr lang="et-EE" dirty="0" err="1" smtClean="0"/>
              <a:t>piigihetlus</a:t>
            </a:r>
            <a:r>
              <a:rPr lang="et-EE" dirty="0" smtClean="0"/>
              <a:t> </a:t>
            </a:r>
          </a:p>
          <a:p>
            <a:pPr lvl="1"/>
            <a:r>
              <a:rPr lang="et-EE" dirty="0" smtClean="0"/>
              <a:t>mõõgavõitlus</a:t>
            </a:r>
          </a:p>
          <a:p>
            <a:r>
              <a:rPr lang="et-EE" dirty="0" smtClean="0"/>
              <a:t>Tapmise asemel lunaraha nõudmine!</a:t>
            </a:r>
          </a:p>
          <a:p>
            <a:r>
              <a:rPr lang="et-EE" dirty="0" smtClean="0"/>
              <a:t>Sõjakavalus polnud väärikas!</a:t>
            </a:r>
          </a:p>
          <a:p>
            <a:pPr lvl="1"/>
            <a:r>
              <a:rPr lang="et-EE" dirty="0" smtClean="0"/>
              <a:t>sagedased lüüasaamised ristisõdades</a:t>
            </a:r>
          </a:p>
          <a:p>
            <a:pPr lvl="1"/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4941168"/>
            <a:ext cx="514806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odul">
  <a:themeElements>
    <a:clrScheme name="Mo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329</TotalTime>
  <Words>374</Words>
  <Application>Microsoft Office PowerPoint</Application>
  <PresentationFormat>Ekraaniseanss (4:3)</PresentationFormat>
  <Paragraphs>117</Paragraphs>
  <Slides>12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3" baseType="lpstr">
      <vt:lpstr>Moodul</vt:lpstr>
      <vt:lpstr>Aadel  </vt:lpstr>
      <vt:lpstr>Feodaalkord (tuleta meelde!)</vt:lpstr>
      <vt:lpstr>Seisused keskajal</vt:lpstr>
      <vt:lpstr>Aadel = rüütliseisus = II seisus</vt:lpstr>
      <vt:lpstr>Aadli hierarhia Euroopas</vt:lpstr>
      <vt:lpstr>Rüütli kujunemine</vt:lpstr>
      <vt:lpstr>Relvastus</vt:lpstr>
      <vt:lpstr>Kaitserüüde areng</vt:lpstr>
      <vt:lpstr>Võitlusviis</vt:lpstr>
      <vt:lpstr>Aadlike linnused</vt:lpstr>
      <vt:lpstr>Rüütlite igapäevaelu</vt:lpstr>
      <vt:lpstr>Rüütlikirjandus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Rüütlid ja rüütlikultuur</dc:title>
  <dc:creator>demo</dc:creator>
  <cp:lastModifiedBy>opetaja</cp:lastModifiedBy>
  <cp:revision>26</cp:revision>
  <dcterms:created xsi:type="dcterms:W3CDTF">2012-01-22T09:32:22Z</dcterms:created>
  <dcterms:modified xsi:type="dcterms:W3CDTF">2012-01-30T10:24:01Z</dcterms:modified>
</cp:coreProperties>
</file>