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3" r:id="rId7"/>
    <p:sldId id="262" r:id="rId8"/>
    <p:sldId id="261" r:id="rId9"/>
  </p:sldIdLst>
  <p:sldSz cx="9144000" cy="6858000" type="screen4x3"/>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t-E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t-EE"/>
          </a:p>
        </p:txBody>
      </p:sp>
      <p:sp>
        <p:nvSpPr>
          <p:cNvPr id="4" name="Date Placeholder 3"/>
          <p:cNvSpPr>
            <a:spLocks noGrp="1"/>
          </p:cNvSpPr>
          <p:nvPr>
            <p:ph type="dt" sz="half" idx="10"/>
          </p:nvPr>
        </p:nvSpPr>
        <p:spPr/>
        <p:txBody>
          <a:bodyPr/>
          <a:lstStyle/>
          <a:p>
            <a:fld id="{644FB77C-A25E-4C05-870D-EFF738151379}" type="datetimeFigureOut">
              <a:rPr lang="et-EE" smtClean="0"/>
              <a:pPr/>
              <a:t>10.08.2012</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788F01E0-602B-4993-B4E9-27D667D4D1F2}" type="slidenum">
              <a:rPr lang="et-EE" smtClean="0"/>
              <a:pPr/>
              <a:t>‹#›</a:t>
            </a:fld>
            <a:endParaRPr lang="et-E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644FB77C-A25E-4C05-870D-EFF738151379}" type="datetimeFigureOut">
              <a:rPr lang="et-EE" smtClean="0"/>
              <a:pPr/>
              <a:t>10.08.2012</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788F01E0-602B-4993-B4E9-27D667D4D1F2}" type="slidenum">
              <a:rPr lang="et-EE" smtClean="0"/>
              <a:pPr/>
              <a:t>‹#›</a:t>
            </a:fld>
            <a:endParaRPr lang="et-E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t-E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644FB77C-A25E-4C05-870D-EFF738151379}" type="datetimeFigureOut">
              <a:rPr lang="et-EE" smtClean="0"/>
              <a:pPr/>
              <a:t>10.08.2012</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788F01E0-602B-4993-B4E9-27D667D4D1F2}" type="slidenum">
              <a:rPr lang="et-EE" smtClean="0"/>
              <a:pPr/>
              <a:t>‹#›</a:t>
            </a:fld>
            <a:endParaRPr lang="et-E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644FB77C-A25E-4C05-870D-EFF738151379}" type="datetimeFigureOut">
              <a:rPr lang="et-EE" smtClean="0"/>
              <a:pPr/>
              <a:t>10.08.2012</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788F01E0-602B-4993-B4E9-27D667D4D1F2}" type="slidenum">
              <a:rPr lang="et-EE" smtClean="0"/>
              <a:pPr/>
              <a:t>‹#›</a:t>
            </a:fld>
            <a:endParaRPr lang="et-E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t-E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4FB77C-A25E-4C05-870D-EFF738151379}" type="datetimeFigureOut">
              <a:rPr lang="et-EE" smtClean="0"/>
              <a:pPr/>
              <a:t>10.08.2012</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788F01E0-602B-4993-B4E9-27D667D4D1F2}" type="slidenum">
              <a:rPr lang="et-EE" smtClean="0"/>
              <a:pPr/>
              <a:t>‹#›</a:t>
            </a:fld>
            <a:endParaRPr lang="et-E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Date Placeholder 4"/>
          <p:cNvSpPr>
            <a:spLocks noGrp="1"/>
          </p:cNvSpPr>
          <p:nvPr>
            <p:ph type="dt" sz="half" idx="10"/>
          </p:nvPr>
        </p:nvSpPr>
        <p:spPr/>
        <p:txBody>
          <a:bodyPr/>
          <a:lstStyle/>
          <a:p>
            <a:fld id="{644FB77C-A25E-4C05-870D-EFF738151379}" type="datetimeFigureOut">
              <a:rPr lang="et-EE" smtClean="0"/>
              <a:pPr/>
              <a:t>10.08.2012</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788F01E0-602B-4993-B4E9-27D667D4D1F2}" type="slidenum">
              <a:rPr lang="et-EE" smtClean="0"/>
              <a:pPr/>
              <a:t>‹#›</a:t>
            </a:fld>
            <a:endParaRPr lang="et-E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t-E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7" name="Date Placeholder 6"/>
          <p:cNvSpPr>
            <a:spLocks noGrp="1"/>
          </p:cNvSpPr>
          <p:nvPr>
            <p:ph type="dt" sz="half" idx="10"/>
          </p:nvPr>
        </p:nvSpPr>
        <p:spPr/>
        <p:txBody>
          <a:bodyPr/>
          <a:lstStyle/>
          <a:p>
            <a:fld id="{644FB77C-A25E-4C05-870D-EFF738151379}" type="datetimeFigureOut">
              <a:rPr lang="et-EE" smtClean="0"/>
              <a:pPr/>
              <a:t>10.08.2012</a:t>
            </a:fld>
            <a:endParaRPr lang="et-EE"/>
          </a:p>
        </p:txBody>
      </p:sp>
      <p:sp>
        <p:nvSpPr>
          <p:cNvPr id="8" name="Footer Placeholder 7"/>
          <p:cNvSpPr>
            <a:spLocks noGrp="1"/>
          </p:cNvSpPr>
          <p:nvPr>
            <p:ph type="ftr" sz="quarter" idx="11"/>
          </p:nvPr>
        </p:nvSpPr>
        <p:spPr/>
        <p:txBody>
          <a:bodyPr/>
          <a:lstStyle/>
          <a:p>
            <a:endParaRPr lang="et-EE"/>
          </a:p>
        </p:txBody>
      </p:sp>
      <p:sp>
        <p:nvSpPr>
          <p:cNvPr id="9" name="Slide Number Placeholder 8"/>
          <p:cNvSpPr>
            <a:spLocks noGrp="1"/>
          </p:cNvSpPr>
          <p:nvPr>
            <p:ph type="sldNum" sz="quarter" idx="12"/>
          </p:nvPr>
        </p:nvSpPr>
        <p:spPr/>
        <p:txBody>
          <a:bodyPr/>
          <a:lstStyle/>
          <a:p>
            <a:fld id="{788F01E0-602B-4993-B4E9-27D667D4D1F2}" type="slidenum">
              <a:rPr lang="et-EE" smtClean="0"/>
              <a:pPr/>
              <a:t>‹#›</a:t>
            </a:fld>
            <a:endParaRPr lang="et-E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Date Placeholder 2"/>
          <p:cNvSpPr>
            <a:spLocks noGrp="1"/>
          </p:cNvSpPr>
          <p:nvPr>
            <p:ph type="dt" sz="half" idx="10"/>
          </p:nvPr>
        </p:nvSpPr>
        <p:spPr/>
        <p:txBody>
          <a:bodyPr/>
          <a:lstStyle/>
          <a:p>
            <a:fld id="{644FB77C-A25E-4C05-870D-EFF738151379}" type="datetimeFigureOut">
              <a:rPr lang="et-EE" smtClean="0"/>
              <a:pPr/>
              <a:t>10.08.2012</a:t>
            </a:fld>
            <a:endParaRPr lang="et-EE"/>
          </a:p>
        </p:txBody>
      </p:sp>
      <p:sp>
        <p:nvSpPr>
          <p:cNvPr id="4" name="Footer Placeholder 3"/>
          <p:cNvSpPr>
            <a:spLocks noGrp="1"/>
          </p:cNvSpPr>
          <p:nvPr>
            <p:ph type="ftr" sz="quarter" idx="11"/>
          </p:nvPr>
        </p:nvSpPr>
        <p:spPr/>
        <p:txBody>
          <a:bodyPr/>
          <a:lstStyle/>
          <a:p>
            <a:endParaRPr lang="et-EE"/>
          </a:p>
        </p:txBody>
      </p:sp>
      <p:sp>
        <p:nvSpPr>
          <p:cNvPr id="5" name="Slide Number Placeholder 4"/>
          <p:cNvSpPr>
            <a:spLocks noGrp="1"/>
          </p:cNvSpPr>
          <p:nvPr>
            <p:ph type="sldNum" sz="quarter" idx="12"/>
          </p:nvPr>
        </p:nvSpPr>
        <p:spPr/>
        <p:txBody>
          <a:bodyPr/>
          <a:lstStyle/>
          <a:p>
            <a:fld id="{788F01E0-602B-4993-B4E9-27D667D4D1F2}" type="slidenum">
              <a:rPr lang="et-EE" smtClean="0"/>
              <a:pPr/>
              <a:t>‹#›</a:t>
            </a:fld>
            <a:endParaRPr lang="et-E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4FB77C-A25E-4C05-870D-EFF738151379}" type="datetimeFigureOut">
              <a:rPr lang="et-EE" smtClean="0"/>
              <a:pPr/>
              <a:t>10.08.2012</a:t>
            </a:fld>
            <a:endParaRPr lang="et-EE"/>
          </a:p>
        </p:txBody>
      </p:sp>
      <p:sp>
        <p:nvSpPr>
          <p:cNvPr id="3" name="Footer Placeholder 2"/>
          <p:cNvSpPr>
            <a:spLocks noGrp="1"/>
          </p:cNvSpPr>
          <p:nvPr>
            <p:ph type="ftr" sz="quarter" idx="11"/>
          </p:nvPr>
        </p:nvSpPr>
        <p:spPr/>
        <p:txBody>
          <a:bodyPr/>
          <a:lstStyle/>
          <a:p>
            <a:endParaRPr lang="et-EE"/>
          </a:p>
        </p:txBody>
      </p:sp>
      <p:sp>
        <p:nvSpPr>
          <p:cNvPr id="4" name="Slide Number Placeholder 3"/>
          <p:cNvSpPr>
            <a:spLocks noGrp="1"/>
          </p:cNvSpPr>
          <p:nvPr>
            <p:ph type="sldNum" sz="quarter" idx="12"/>
          </p:nvPr>
        </p:nvSpPr>
        <p:spPr/>
        <p:txBody>
          <a:bodyPr/>
          <a:lstStyle/>
          <a:p>
            <a:fld id="{788F01E0-602B-4993-B4E9-27D667D4D1F2}" type="slidenum">
              <a:rPr lang="et-EE" smtClean="0"/>
              <a:pPr/>
              <a:t>‹#›</a:t>
            </a:fld>
            <a:endParaRPr lang="et-E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t-E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4FB77C-A25E-4C05-870D-EFF738151379}" type="datetimeFigureOut">
              <a:rPr lang="et-EE" smtClean="0"/>
              <a:pPr/>
              <a:t>10.08.2012</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788F01E0-602B-4993-B4E9-27D667D4D1F2}" type="slidenum">
              <a:rPr lang="et-EE" smtClean="0"/>
              <a:pPr/>
              <a:t>‹#›</a:t>
            </a:fld>
            <a:endParaRPr lang="et-E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t-E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4FB77C-A25E-4C05-870D-EFF738151379}" type="datetimeFigureOut">
              <a:rPr lang="et-EE" smtClean="0"/>
              <a:pPr/>
              <a:t>10.08.2012</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788F01E0-602B-4993-B4E9-27D667D4D1F2}" type="slidenum">
              <a:rPr lang="et-EE" smtClean="0"/>
              <a:pPr/>
              <a:t>‹#›</a:t>
            </a:fld>
            <a:endParaRPr lang="et-E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t-E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4FB77C-A25E-4C05-870D-EFF738151379}" type="datetimeFigureOut">
              <a:rPr lang="et-EE" smtClean="0"/>
              <a:pPr/>
              <a:t>10.08.2012</a:t>
            </a:fld>
            <a:endParaRPr lang="et-E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8F01E0-602B-4993-B4E9-27D667D4D1F2}" type="slidenum">
              <a:rPr lang="et-EE" smtClean="0"/>
              <a:pPr/>
              <a:t>‹#›</a:t>
            </a:fld>
            <a:endParaRPr lang="et-EE"/>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ut.ee/lotman/ee/teosed/kultuuritypoloogiast.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t-EE" dirty="0" smtClean="0"/>
              <a:t>Suuline ja kirjalik kultuur</a:t>
            </a:r>
            <a:endParaRPr lang="et-EE" dirty="0"/>
          </a:p>
        </p:txBody>
      </p:sp>
      <p:sp>
        <p:nvSpPr>
          <p:cNvPr id="3" name="Subtitle 2"/>
          <p:cNvSpPr>
            <a:spLocks noGrp="1"/>
          </p:cNvSpPr>
          <p:nvPr>
            <p:ph type="subTitle" idx="1"/>
          </p:nvPr>
        </p:nvSpPr>
        <p:spPr/>
        <p:txBody>
          <a:bodyPr/>
          <a:lstStyle/>
          <a:p>
            <a:r>
              <a:rPr lang="et-EE" dirty="0" smtClean="0"/>
              <a:t> LUGEMISÜLESANNE</a:t>
            </a:r>
          </a:p>
          <a:p>
            <a:r>
              <a:rPr lang="et-EE" smtClean="0"/>
              <a:t>KI 2</a:t>
            </a:r>
            <a:endParaRPr lang="et-E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bg2">
                <a:tint val="80000"/>
                <a:satMod val="300000"/>
              </a:schemeClr>
            </a:gs>
            <a:gs pos="100000">
              <a:schemeClr val="bg2">
                <a:shade val="30000"/>
                <a:satMod val="20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rmAutofit fontScale="90000"/>
          </a:bodyPr>
          <a:lstStyle/>
          <a:p>
            <a:r>
              <a:rPr lang="et-EE" b="1" dirty="0" smtClean="0"/>
              <a:t>Juri Lotmani artikkel "Mõned mõtted kultuuritüpoloogiast" </a:t>
            </a:r>
            <a:endParaRPr lang="et-EE" dirty="0"/>
          </a:p>
        </p:txBody>
      </p:sp>
      <p:sp>
        <p:nvSpPr>
          <p:cNvPr id="3" name="Content Placeholder 2"/>
          <p:cNvSpPr>
            <a:spLocks noGrp="1"/>
          </p:cNvSpPr>
          <p:nvPr>
            <p:ph idx="1"/>
          </p:nvPr>
        </p:nvSpPr>
        <p:spPr/>
        <p:txBody>
          <a:bodyPr/>
          <a:lstStyle/>
          <a:p>
            <a:pPr>
              <a:buNone/>
            </a:pPr>
            <a:endParaRPr lang="et-EE" u="sng" dirty="0" smtClean="0"/>
          </a:p>
          <a:p>
            <a:pPr>
              <a:buNone/>
            </a:pPr>
            <a:r>
              <a:rPr lang="et-EE" u="sng" dirty="0" smtClean="0"/>
              <a:t>Lugemisülesande eesmärk</a:t>
            </a:r>
          </a:p>
          <a:p>
            <a:pPr>
              <a:buNone/>
            </a:pPr>
            <a:endParaRPr lang="et-EE" u="sng" dirty="0" smtClean="0"/>
          </a:p>
          <a:p>
            <a:pPr lvl="0"/>
            <a:r>
              <a:rPr lang="et-EE" b="1" dirty="0" smtClean="0"/>
              <a:t>arendada süvalugemisvõimet;</a:t>
            </a:r>
            <a:r>
              <a:rPr lang="et-EE" dirty="0" smtClean="0"/>
              <a:t> </a:t>
            </a:r>
          </a:p>
          <a:p>
            <a:pPr lvl="0"/>
            <a:r>
              <a:rPr lang="et-EE" dirty="0" smtClean="0"/>
              <a:t>omandada teadusartikli lugemiseks vajalikke oskusi</a:t>
            </a:r>
            <a:r>
              <a:rPr lang="et-EE" b="1" dirty="0" smtClean="0"/>
              <a:t>;</a:t>
            </a:r>
            <a:endParaRPr lang="et-EE" dirty="0" smtClean="0"/>
          </a:p>
          <a:p>
            <a:pPr lvl="0"/>
            <a:r>
              <a:rPr lang="et-EE" dirty="0" smtClean="0"/>
              <a:t>mõista suulise ja kirjaliku kultuuri erinevusi.</a:t>
            </a:r>
            <a:endParaRPr lang="et-EE"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solidFill>
                  <a:schemeClr val="bg2">
                    <a:lumMod val="10000"/>
                  </a:schemeClr>
                </a:solidFill>
              </a:rPr>
              <a:t>Suuline ja kirjalik kultuur</a:t>
            </a:r>
            <a:endParaRPr lang="et-EE" dirty="0">
              <a:solidFill>
                <a:schemeClr val="bg2">
                  <a:lumMod val="10000"/>
                </a:schemeClr>
              </a:solidFill>
            </a:endParaRPr>
          </a:p>
        </p:txBody>
      </p:sp>
      <p:sp>
        <p:nvSpPr>
          <p:cNvPr id="3" name="Content Placeholder 2"/>
          <p:cNvSpPr>
            <a:spLocks noGrp="1"/>
          </p:cNvSpPr>
          <p:nvPr>
            <p:ph idx="1"/>
          </p:nvPr>
        </p:nvSpPr>
        <p:spPr/>
        <p:txBody>
          <a:bodyPr/>
          <a:lstStyle/>
          <a:p>
            <a:pPr lvl="0"/>
            <a:r>
              <a:rPr lang="et-EE" dirty="0"/>
              <a:t>Loe artiklit lõigu kaupa.</a:t>
            </a:r>
          </a:p>
          <a:p>
            <a:pPr lvl="0"/>
            <a:r>
              <a:rPr lang="et-EE" dirty="0"/>
              <a:t>Märgi tekstis </a:t>
            </a:r>
            <a:r>
              <a:rPr lang="et-EE" dirty="0" smtClean="0"/>
              <a:t>iga lõigu </a:t>
            </a:r>
            <a:r>
              <a:rPr lang="et-EE" dirty="0"/>
              <a:t>tuumlause.</a:t>
            </a:r>
          </a:p>
          <a:p>
            <a:pPr lvl="0"/>
            <a:r>
              <a:rPr lang="et-EE" dirty="0"/>
              <a:t>Lisa kommentaar sõnadele, mille tähendust sa ei tea (kasuta õigekeelsussõnaraamatu või eesti keele seletava sõnaraamatu abi).</a:t>
            </a:r>
          </a:p>
          <a:p>
            <a:pPr lvl="0"/>
            <a:r>
              <a:rPr lang="et-EE" dirty="0"/>
              <a:t>Jaga paarilisega, millised laused tekstis märkisid ning millistele võõrsõnadele tähendust otsisid.</a:t>
            </a:r>
          </a:p>
          <a:p>
            <a:endParaRPr lang="et-E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solidFill>
                  <a:schemeClr val="bg2">
                    <a:lumMod val="10000"/>
                  </a:schemeClr>
                </a:solidFill>
              </a:rPr>
              <a:t>Suuline ja kirjalik kultuur</a:t>
            </a:r>
            <a:endParaRPr lang="et-EE" dirty="0">
              <a:solidFill>
                <a:schemeClr val="bg2">
                  <a:lumMod val="10000"/>
                </a:schemeClr>
              </a:solidFill>
            </a:endParaRPr>
          </a:p>
        </p:txBody>
      </p:sp>
      <p:sp>
        <p:nvSpPr>
          <p:cNvPr id="3" name="Content Placeholder 2"/>
          <p:cNvSpPr>
            <a:spLocks noGrp="1"/>
          </p:cNvSpPr>
          <p:nvPr>
            <p:ph idx="1"/>
          </p:nvPr>
        </p:nvSpPr>
        <p:spPr>
          <a:xfrm>
            <a:off x="500034" y="1643050"/>
            <a:ext cx="8229600" cy="4525963"/>
          </a:xfrm>
        </p:spPr>
        <p:txBody>
          <a:bodyPr>
            <a:normAutofit/>
          </a:bodyPr>
          <a:lstStyle/>
          <a:p>
            <a:r>
              <a:rPr lang="et-EE" dirty="0"/>
              <a:t>Märgi eri värviga suulise ja kirjaliku kultuuri tunnustele viitavad tekstiosad</a:t>
            </a:r>
            <a:r>
              <a:rPr lang="et-EE" dirty="0" smtClean="0"/>
              <a:t>.</a:t>
            </a:r>
            <a:endParaRPr lang="et-EE" dirty="0"/>
          </a:p>
          <a:p>
            <a:r>
              <a:rPr lang="et-EE" dirty="0"/>
              <a:t>Täida artikli põhjal, aga oma sõnastuses </a:t>
            </a:r>
            <a:r>
              <a:rPr lang="et-EE" dirty="0" smtClean="0"/>
              <a:t>tabel </a:t>
            </a:r>
            <a:r>
              <a:rPr lang="et-EE" dirty="0"/>
              <a:t>„Suulise ja kirjaliku kultuuri tunnused</a:t>
            </a:r>
            <a:r>
              <a:rPr lang="et-EE" dirty="0" smtClean="0"/>
              <a:t>“.</a:t>
            </a:r>
          </a:p>
          <a:p>
            <a:r>
              <a:rPr lang="et-EE" dirty="0" smtClean="0"/>
              <a:t>Arutlege </a:t>
            </a:r>
            <a:r>
              <a:rPr lang="et-EE" dirty="0"/>
              <a:t>neljaliikmelises rühmas suulise ja kirjaliku kultuuri eripära </a:t>
            </a:r>
            <a:r>
              <a:rPr lang="et-EE" dirty="0" smtClean="0"/>
              <a:t>üle. Täienda vajadusel tabelit.</a:t>
            </a:r>
            <a:endParaRPr lang="et-EE" dirty="0"/>
          </a:p>
          <a:p>
            <a:endParaRPr lang="et-EE" dirty="0"/>
          </a:p>
          <a:p>
            <a:endParaRPr lang="et-E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solidFill>
                  <a:schemeClr val="bg2">
                    <a:lumMod val="10000"/>
                  </a:schemeClr>
                </a:solidFill>
              </a:rPr>
              <a:t>Suuline ja kirjalik kultuur</a:t>
            </a:r>
            <a:endParaRPr lang="et-EE" dirty="0"/>
          </a:p>
        </p:txBody>
      </p:sp>
      <p:sp>
        <p:nvSpPr>
          <p:cNvPr id="3" name="Content Placeholder 2"/>
          <p:cNvSpPr>
            <a:spLocks noGrp="1"/>
          </p:cNvSpPr>
          <p:nvPr>
            <p:ph idx="1"/>
          </p:nvPr>
        </p:nvSpPr>
        <p:spPr/>
        <p:txBody>
          <a:bodyPr>
            <a:normAutofit/>
          </a:bodyPr>
          <a:lstStyle/>
          <a:p>
            <a:r>
              <a:rPr lang="et-EE" dirty="0"/>
              <a:t>Kirjelda ideaalset inimest suulises kultuuris ja kirjalikus kultuuris.</a:t>
            </a:r>
          </a:p>
          <a:p>
            <a:r>
              <a:rPr lang="et-EE" dirty="0" smtClean="0"/>
              <a:t>Selgita </a:t>
            </a:r>
            <a:r>
              <a:rPr lang="et-EE" dirty="0"/>
              <a:t>Sokratese väidet „Kiri on mälule kahjulik</a:t>
            </a:r>
            <a:r>
              <a:rPr lang="et-EE" dirty="0" smtClean="0"/>
              <a:t>“.</a:t>
            </a:r>
            <a:endParaRPr lang="et-E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solidFill>
                  <a:schemeClr val="bg2">
                    <a:lumMod val="10000"/>
                  </a:schemeClr>
                </a:solidFill>
              </a:rPr>
              <a:t>Suuline ja kirjalik kultuur</a:t>
            </a:r>
            <a:endParaRPr lang="et-EE" dirty="0"/>
          </a:p>
        </p:txBody>
      </p:sp>
      <p:sp>
        <p:nvSpPr>
          <p:cNvPr id="3" name="Sisu kohatäide 2"/>
          <p:cNvSpPr>
            <a:spLocks noGrp="1"/>
          </p:cNvSpPr>
          <p:nvPr>
            <p:ph idx="1"/>
          </p:nvPr>
        </p:nvSpPr>
        <p:spPr/>
        <p:txBody>
          <a:bodyPr>
            <a:normAutofit fontScale="92500"/>
          </a:bodyPr>
          <a:lstStyle/>
          <a:p>
            <a:r>
              <a:rPr lang="et-EE" dirty="0" smtClean="0"/>
              <a:t>“</a:t>
            </a:r>
            <a:r>
              <a:rPr lang="et-EE" b="1" dirty="0" smtClean="0"/>
              <a:t>Kollektiivne mälu </a:t>
            </a:r>
            <a:r>
              <a:rPr lang="et-EE" dirty="0" smtClean="0"/>
              <a:t>on mitteajalooline. Ma tahan lihtsalt öelda, et sõltumata folkloorse ainestiku päritolust või eepiliste laulude looja andekusest  muudavad mälestused ajaloosündmustest ja ajaloolistest isikutest oma sisu kahe või kolme sajandi vältel. Nad saavad siis kuju, mis annab neile võimaluse ühilduda muinasaja vaimulaadi skeemidega, mis jätab kõrvale individuaalse ja säilitab üksnes eeskuju andva osa.” </a:t>
            </a:r>
            <a:r>
              <a:rPr lang="et-EE" sz="1700" dirty="0" smtClean="0"/>
              <a:t>(H. </a:t>
            </a:r>
            <a:r>
              <a:rPr lang="et-EE" sz="1700" dirty="0" err="1" smtClean="0"/>
              <a:t>Udam</a:t>
            </a:r>
            <a:r>
              <a:rPr lang="et-EE" sz="1700" dirty="0" smtClean="0"/>
              <a:t>, </a:t>
            </a:r>
            <a:r>
              <a:rPr lang="et-EE" sz="1700" dirty="0" err="1" smtClean="0"/>
              <a:t>Mircea</a:t>
            </a:r>
            <a:r>
              <a:rPr lang="et-EE" sz="1700" dirty="0" smtClean="0"/>
              <a:t> </a:t>
            </a:r>
            <a:r>
              <a:rPr lang="et-EE" sz="1700" dirty="0" err="1" smtClean="0"/>
              <a:t>Eliade</a:t>
            </a:r>
            <a:r>
              <a:rPr lang="et-EE" sz="1700" dirty="0" smtClean="0"/>
              <a:t>: usundiloost ajaloofilosoofia juurde. – Tuna, 2001, nr 4)</a:t>
            </a:r>
            <a:endParaRPr lang="et-EE" sz="17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solidFill>
                  <a:schemeClr val="bg2">
                    <a:lumMod val="10000"/>
                  </a:schemeClr>
                </a:solidFill>
              </a:rPr>
              <a:t>Suuline ja kirjalik kultuur</a:t>
            </a:r>
            <a:endParaRPr lang="et-EE" dirty="0"/>
          </a:p>
        </p:txBody>
      </p:sp>
      <p:sp>
        <p:nvSpPr>
          <p:cNvPr id="3" name="Sisu kohatäide 2"/>
          <p:cNvSpPr>
            <a:spLocks noGrp="1"/>
          </p:cNvSpPr>
          <p:nvPr>
            <p:ph idx="1"/>
          </p:nvPr>
        </p:nvSpPr>
        <p:spPr/>
        <p:txBody>
          <a:bodyPr/>
          <a:lstStyle/>
          <a:p>
            <a:r>
              <a:rPr lang="et-EE" dirty="0" smtClean="0"/>
              <a:t>Mis iseloomustab 21. sajandi eurooplaste kollektiivset mälu? Kirjuta vihikusse 10-15-lauseline arutlus. </a:t>
            </a:r>
          </a:p>
          <a:p>
            <a:r>
              <a:rPr lang="et-EE" dirty="0" smtClean="0"/>
              <a:t>Oma vaatenurga laiendamiseks leiad huvitavaid fakte ja väiteid Mati Hindi artiklist „Internet ja isiksus“ (ÕL, 28.10.2011). Rakenda teksti lugemisel olulise märkimiseks enda jaoks sobilikku süsteemi. </a:t>
            </a:r>
          </a:p>
          <a:p>
            <a:endParaRPr lang="et-EE"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solidFill>
                  <a:schemeClr val="bg2">
                    <a:lumMod val="10000"/>
                  </a:schemeClr>
                </a:solidFill>
              </a:rPr>
              <a:t>Suuline ja kirjalik kultuur</a:t>
            </a:r>
            <a:endParaRPr lang="et-EE" dirty="0"/>
          </a:p>
        </p:txBody>
      </p:sp>
      <p:sp>
        <p:nvSpPr>
          <p:cNvPr id="3" name="Content Placeholder 2"/>
          <p:cNvSpPr>
            <a:spLocks noGrp="1"/>
          </p:cNvSpPr>
          <p:nvPr>
            <p:ph idx="1"/>
          </p:nvPr>
        </p:nvSpPr>
        <p:spPr/>
        <p:txBody>
          <a:bodyPr>
            <a:normAutofit/>
          </a:bodyPr>
          <a:lstStyle/>
          <a:p>
            <a:pPr>
              <a:buNone/>
            </a:pPr>
            <a:r>
              <a:rPr lang="et-EE" b="1" dirty="0" smtClean="0"/>
              <a:t>Juri Lotmani artikkel "Mõned mõtted kultuuritüpoloogiast“ </a:t>
            </a:r>
            <a:r>
              <a:rPr lang="et-EE" dirty="0" smtClean="0"/>
              <a:t>on avaldatud </a:t>
            </a:r>
          </a:p>
          <a:p>
            <a:r>
              <a:rPr lang="et-EE" dirty="0" smtClean="0"/>
              <a:t> J. Lotman,  Semiosfäärist. Tln, 1999</a:t>
            </a:r>
            <a:r>
              <a:rPr lang="et-EE" smtClean="0"/>
              <a:t>, lk </a:t>
            </a:r>
            <a:r>
              <a:rPr lang="et-EE" dirty="0" smtClean="0"/>
              <a:t>76-90;</a:t>
            </a:r>
          </a:p>
          <a:p>
            <a:r>
              <a:rPr lang="et-EE" dirty="0" smtClean="0"/>
              <a:t> J. Lotman, Mõned mõtted kultuuritüpoloogiast (semiootiline aspekt), ajakiri Vikerkaar 1999, nr 5/6 lk 97 – 108;</a:t>
            </a:r>
          </a:p>
          <a:p>
            <a:r>
              <a:rPr lang="et-EE" u="sng" dirty="0" smtClean="0">
                <a:hlinkClick r:id="rId2"/>
              </a:rPr>
              <a:t>http://www.ut.ee/lotman/ee/teosed/kultuuritypoloogiast.htm</a:t>
            </a:r>
            <a:r>
              <a:rPr lang="et-EE" dirty="0" smtClean="0"/>
              <a:t>)  </a:t>
            </a:r>
          </a:p>
          <a:p>
            <a:endParaRPr lang="et-EE" dirty="0"/>
          </a:p>
        </p:txBody>
      </p:sp>
    </p:spTree>
  </p:cSld>
  <p:clrMapOvr>
    <a:masterClrMapping/>
  </p:clrMapOvr>
</p:sld>
</file>

<file path=ppt/theme/theme1.xml><?xml version="1.0" encoding="utf-8"?>
<a:theme xmlns:a="http://schemas.openxmlformats.org/drawingml/2006/main" name="Office Theme">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161</TotalTime>
  <Words>335</Words>
  <Application>Microsoft Office PowerPoint</Application>
  <PresentationFormat>Ekraaniseanss (4:3)</PresentationFormat>
  <Paragraphs>32</Paragraphs>
  <Slides>8</Slides>
  <Notes>0</Notes>
  <HiddenSlides>0</HiddenSlides>
  <MMClips>0</MMClips>
  <ScaleCrop>false</ScaleCrop>
  <HeadingPairs>
    <vt:vector size="4" baseType="variant">
      <vt:variant>
        <vt:lpstr>Kujundus</vt:lpstr>
      </vt:variant>
      <vt:variant>
        <vt:i4>1</vt:i4>
      </vt:variant>
      <vt:variant>
        <vt:lpstr>Slaiditiitlid</vt:lpstr>
      </vt:variant>
      <vt:variant>
        <vt:i4>8</vt:i4>
      </vt:variant>
    </vt:vector>
  </HeadingPairs>
  <TitlesOfParts>
    <vt:vector size="9" baseType="lpstr">
      <vt:lpstr>Office Theme</vt:lpstr>
      <vt:lpstr>Suuline ja kirjalik kultuur</vt:lpstr>
      <vt:lpstr>Juri Lotmani artikkel "Mõned mõtted kultuuritüpoloogiast" </vt:lpstr>
      <vt:lpstr>Suuline ja kirjalik kultuur</vt:lpstr>
      <vt:lpstr>Suuline ja kirjalik kultuur</vt:lpstr>
      <vt:lpstr>Suuline ja kirjalik kultuur</vt:lpstr>
      <vt:lpstr>Suuline ja kirjalik kultuur</vt:lpstr>
      <vt:lpstr>Suuline ja kirjalik kultuur</vt:lpstr>
      <vt:lpstr>Suuline ja kirjalik kultuur</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Suuline ja kirjalik kultuur</dc:title>
  <dc:creator>Kasutaja</dc:creator>
  <cp:lastModifiedBy>Tiina Pluum</cp:lastModifiedBy>
  <cp:revision>14</cp:revision>
  <dcterms:created xsi:type="dcterms:W3CDTF">2012-07-31T17:04:24Z</dcterms:created>
  <dcterms:modified xsi:type="dcterms:W3CDTF">2012-08-10T15:17:42Z</dcterms:modified>
</cp:coreProperties>
</file>