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2" r:id="rId5"/>
    <p:sldId id="263" r:id="rId6"/>
    <p:sldId id="265" r:id="rId7"/>
    <p:sldId id="260" r:id="rId8"/>
    <p:sldId id="257" r:id="rId9"/>
    <p:sldId id="261" r:id="rId10"/>
    <p:sldId id="267" r:id="rId11"/>
    <p:sldId id="268" r:id="rId12"/>
    <p:sldId id="269" r:id="rId13"/>
    <p:sldId id="264" r:id="rId14"/>
    <p:sldId id="266" r:id="rId15"/>
    <p:sldId id="270" r:id="rId16"/>
    <p:sldId id="272" r:id="rId17"/>
    <p:sldId id="271" r:id="rId18"/>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6B4500B-7D2A-4D55-B038-250BD33F843C}" type="slidenum">
              <a:rPr lang="et-EE" smtClean="0"/>
              <a:pPr/>
              <a:t>‹#›</a:t>
            </a:fld>
            <a:endParaRPr lang="et-EE"/>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6B4500B-7D2A-4D55-B038-250BD33F843C}"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5" name="Footer Placeholder 4"/>
          <p:cNvSpPr>
            <a:spLocks noGrp="1"/>
          </p:cNvSpPr>
          <p:nvPr>
            <p:ph type="ftr" sz="quarter" idx="11"/>
          </p:nvPr>
        </p:nvSpPr>
        <p:spPr>
          <a:xfrm>
            <a:off x="2640597" y="6377459"/>
            <a:ext cx="3836404" cy="365125"/>
          </a:xfrm>
        </p:spPr>
        <p:txBody>
          <a:bodyPr/>
          <a:lstStyle/>
          <a:p>
            <a:endParaRPr lang="et-EE"/>
          </a:p>
        </p:txBody>
      </p:sp>
      <p:sp>
        <p:nvSpPr>
          <p:cNvPr id="6" name="Slide Number Placeholder 5"/>
          <p:cNvSpPr>
            <a:spLocks noGrp="1"/>
          </p:cNvSpPr>
          <p:nvPr>
            <p:ph type="sldNum" sz="quarter" idx="12"/>
          </p:nvPr>
        </p:nvSpPr>
        <p:spPr/>
        <p:txBody>
          <a:bodyPr/>
          <a:lstStyle/>
          <a:p>
            <a:fld id="{16B4500B-7D2A-4D55-B038-250BD33F843C}"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6B4500B-7D2A-4D55-B038-250BD33F843C}"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16B4500B-7D2A-4D55-B038-250BD33F843C}" type="slidenum">
              <a:rPr lang="et-EE" smtClean="0"/>
              <a:pPr/>
              <a:t>‹#›</a:t>
            </a:fld>
            <a:endParaRPr lang="et-E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6B4500B-7D2A-4D55-B038-250BD33F843C}"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16B4500B-7D2A-4D55-B038-250BD33F843C}" type="slidenum">
              <a:rPr lang="et-EE" smtClean="0"/>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16B4500B-7D2A-4D55-B038-250BD33F843C}"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16B4500B-7D2A-4D55-B038-250BD33F843C}"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336BD9-AD8D-485E-8809-1D22201C707B}" type="datetimeFigureOut">
              <a:rPr lang="et-EE" smtClean="0"/>
              <a:pPr/>
              <a:t>11.08.2012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16B4500B-7D2A-4D55-B038-250BD33F843C}" type="slidenum">
              <a:rPr lang="et-EE" smtClean="0"/>
              <a:pPr/>
              <a:t>‹#›</a:t>
            </a:fld>
            <a:endParaRPr lang="et-EE"/>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3336BD9-AD8D-485E-8809-1D22201C707B}" type="datetimeFigureOut">
              <a:rPr lang="et-EE" smtClean="0"/>
              <a:pPr/>
              <a:t>11.08.2012</a:t>
            </a:fld>
            <a:endParaRPr lang="et-EE"/>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t-EE"/>
          </a:p>
        </p:txBody>
      </p:sp>
      <p:sp>
        <p:nvSpPr>
          <p:cNvPr id="7" name="Slide Number Placeholder 6"/>
          <p:cNvSpPr>
            <a:spLocks noGrp="1"/>
          </p:cNvSpPr>
          <p:nvPr>
            <p:ph type="sldNum" sz="quarter" idx="12"/>
          </p:nvPr>
        </p:nvSpPr>
        <p:spPr>
          <a:xfrm>
            <a:off x="8339328" y="1170432"/>
            <a:ext cx="733864" cy="201168"/>
          </a:xfrm>
        </p:spPr>
        <p:txBody>
          <a:bodyPr/>
          <a:lstStyle/>
          <a:p>
            <a:fld id="{16B4500B-7D2A-4D55-B038-250BD33F843C}" type="slidenum">
              <a:rPr lang="et-EE" smtClean="0"/>
              <a:pPr/>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3336BD9-AD8D-485E-8809-1D22201C707B}" type="datetimeFigureOut">
              <a:rPr lang="et-EE" smtClean="0"/>
              <a:pPr/>
              <a:t>11.08.2012</a:t>
            </a:fld>
            <a:endParaRPr lang="et-EE"/>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t-EE"/>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6B4500B-7D2A-4D55-B038-250BD33F843C}"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t-EE" dirty="0" smtClean="0"/>
              <a:t>Kangelase arhetüübi avaldumised maailmakirjanduses</a:t>
            </a:r>
            <a:endParaRPr lang="et-EE" dirty="0"/>
          </a:p>
        </p:txBody>
      </p:sp>
      <p:sp>
        <p:nvSpPr>
          <p:cNvPr id="3" name="Subtitle 2"/>
          <p:cNvSpPr>
            <a:spLocks noGrp="1"/>
          </p:cNvSpPr>
          <p:nvPr>
            <p:ph type="subTitle" idx="1"/>
          </p:nvPr>
        </p:nvSpPr>
        <p:spPr/>
        <p:txBody>
          <a:bodyPr/>
          <a:lstStyle/>
          <a:p>
            <a:r>
              <a:rPr lang="et-EE" dirty="0" smtClean="0"/>
              <a:t>KI 2 /KI 3</a:t>
            </a:r>
            <a:endParaRPr lang="et-E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Teadmine</a:t>
            </a:r>
            <a:endParaRPr lang="et-EE" dirty="0"/>
          </a:p>
        </p:txBody>
      </p:sp>
      <p:sp>
        <p:nvSpPr>
          <p:cNvPr id="3" name="Content Placeholder 2"/>
          <p:cNvSpPr>
            <a:spLocks noGrp="1"/>
          </p:cNvSpPr>
          <p:nvPr>
            <p:ph idx="1"/>
          </p:nvPr>
        </p:nvSpPr>
        <p:spPr/>
        <p:txBody>
          <a:bodyPr/>
          <a:lstStyle/>
          <a:p>
            <a:r>
              <a:rPr lang="et-EE" dirty="0" smtClean="0"/>
              <a:t>Pane valitud kirjanduskangelase kohta maailmakirjanduse klassikasse kuuluva teose põhjal kirja võimalikult palju andmeid, fakte (päritolu, vanus, välimus, haridus, elukeskkond,  positsioon ühiskonnas, huvid, soovid jne).</a:t>
            </a:r>
          </a:p>
          <a:p>
            <a:r>
              <a:rPr lang="et-EE" dirty="0" smtClean="0"/>
              <a:t>Joonista tegelase sotsiaalne aatom.</a:t>
            </a:r>
          </a:p>
          <a:p>
            <a:pPr>
              <a:buNone/>
            </a:pPr>
            <a:endParaRPr lang="et-E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Mõistmine</a:t>
            </a:r>
            <a:endParaRPr lang="et-EE" dirty="0"/>
          </a:p>
        </p:txBody>
      </p:sp>
      <p:sp>
        <p:nvSpPr>
          <p:cNvPr id="3" name="Content Placeholder 2"/>
          <p:cNvSpPr>
            <a:spLocks noGrp="1"/>
          </p:cNvSpPr>
          <p:nvPr>
            <p:ph idx="1"/>
          </p:nvPr>
        </p:nvSpPr>
        <p:spPr/>
        <p:txBody>
          <a:bodyPr/>
          <a:lstStyle/>
          <a:p>
            <a:r>
              <a:rPr lang="et-EE" dirty="0" smtClean="0"/>
              <a:t>Kirjelda kangelase iseloomu. Too oma väidete kinnituseks näiteid teosest</a:t>
            </a:r>
            <a:r>
              <a:rPr lang="et-EE" dirty="0" smtClean="0"/>
              <a:t>.</a:t>
            </a:r>
          </a:p>
          <a:p>
            <a:r>
              <a:rPr lang="et-EE" dirty="0" smtClean="0"/>
              <a:t>Kes toetavad/abistavad kangelast?</a:t>
            </a:r>
            <a:endParaRPr lang="et-EE" dirty="0" smtClean="0"/>
          </a:p>
          <a:p>
            <a:r>
              <a:rPr lang="et-EE" dirty="0" smtClean="0"/>
              <a:t>Kui kaua võib inimene olla edukas, langemata omaenda uhkuse ehk mütoloogiliselt väljendudes jumalate kadeduse ohvriks?</a:t>
            </a:r>
          </a:p>
          <a:p>
            <a:pPr>
              <a:buNone/>
            </a:pPr>
            <a:endParaRPr lang="et-E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Rakendamine</a:t>
            </a:r>
            <a:endParaRPr lang="et-EE" dirty="0"/>
          </a:p>
        </p:txBody>
      </p:sp>
      <p:sp>
        <p:nvSpPr>
          <p:cNvPr id="3" name="Content Placeholder 2"/>
          <p:cNvSpPr>
            <a:spLocks noGrp="1"/>
          </p:cNvSpPr>
          <p:nvPr>
            <p:ph idx="1"/>
          </p:nvPr>
        </p:nvSpPr>
        <p:spPr/>
        <p:txBody>
          <a:bodyPr>
            <a:normAutofit/>
          </a:bodyPr>
          <a:lstStyle/>
          <a:p>
            <a:r>
              <a:rPr lang="et-EE" dirty="0" smtClean="0"/>
              <a:t>Mida kangelane oma teekonnal enese kohta õpib? Mida võid tema käitumisest ja hoiakutest iseenese tarvis kõrva taha panna? </a:t>
            </a:r>
            <a:r>
              <a:rPr lang="et-EE" sz="1600" dirty="0" smtClean="0"/>
              <a:t>“Kangelasmüütide peafunktsioon on oma tugevatest ja nõrkadest külgedest teadlikuks saamine.” (J. Henderson, Muistsed müüdid ja nüüdisinimene. APS, 2005)</a:t>
            </a:r>
          </a:p>
          <a:p>
            <a:pPr>
              <a:buNone/>
            </a:pPr>
            <a:endParaRPr lang="et-EE" sz="1600" dirty="0" smtClean="0"/>
          </a:p>
          <a:p>
            <a:r>
              <a:rPr lang="et-EE" dirty="0" smtClean="0"/>
              <a:t>Kuidas olla kangelane?</a:t>
            </a:r>
          </a:p>
          <a:p>
            <a:r>
              <a:rPr lang="et-EE" dirty="0" smtClean="0"/>
              <a:t>Milliseid seoseid kangelasteemaga tekitavad Jüri Kolgi miniatuurid “umbejooksmine”? </a:t>
            </a:r>
          </a:p>
          <a:p>
            <a:pPr>
              <a:buNone/>
            </a:pPr>
            <a:endParaRPr lang="et-EE" sz="1600" dirty="0" smtClean="0"/>
          </a:p>
          <a:p>
            <a:pPr>
              <a:buNone/>
            </a:pPr>
            <a:r>
              <a:rPr lang="et-EE" sz="1600" dirty="0" smtClean="0"/>
              <a:t>(vt ajakiri Vikerkaar, 2012,nr 6)</a:t>
            </a:r>
          </a:p>
          <a:p>
            <a:pPr>
              <a:buNone/>
            </a:pPr>
            <a:endParaRPr lang="et-E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Analüüs</a:t>
            </a:r>
            <a:endParaRPr lang="et-EE" dirty="0"/>
          </a:p>
        </p:txBody>
      </p:sp>
      <p:sp>
        <p:nvSpPr>
          <p:cNvPr id="3" name="Content Placeholder 2"/>
          <p:cNvSpPr>
            <a:spLocks noGrp="1"/>
          </p:cNvSpPr>
          <p:nvPr>
            <p:ph idx="1"/>
          </p:nvPr>
        </p:nvSpPr>
        <p:spPr/>
        <p:txBody>
          <a:bodyPr>
            <a:normAutofit/>
          </a:bodyPr>
          <a:lstStyle/>
          <a:p>
            <a:r>
              <a:rPr lang="et-EE" dirty="0" smtClean="0"/>
              <a:t>Milles avaldub kangelase loomutäius?</a:t>
            </a:r>
          </a:p>
          <a:p>
            <a:endParaRPr lang="et-EE" dirty="0" smtClean="0"/>
          </a:p>
          <a:p>
            <a:r>
              <a:rPr lang="et-EE" dirty="0" smtClean="0"/>
              <a:t>Mida kangelane otsib? Mida leiab?</a:t>
            </a:r>
          </a:p>
          <a:p>
            <a:pPr>
              <a:buNone/>
            </a:pPr>
            <a:endParaRPr lang="et-EE" dirty="0" smtClean="0"/>
          </a:p>
          <a:p>
            <a:r>
              <a:rPr lang="et-EE" dirty="0" smtClean="0"/>
              <a:t>Millised on kangelase proovikivid? </a:t>
            </a:r>
            <a:r>
              <a:rPr lang="fi-FI" dirty="0" smtClean="0"/>
              <a:t/>
            </a:r>
            <a:br>
              <a:rPr lang="fi-FI" dirty="0" smtClean="0"/>
            </a:br>
            <a:endParaRPr lang="et-EE" dirty="0" smtClean="0"/>
          </a:p>
          <a:p>
            <a:endParaRPr lang="et-EE" dirty="0" smtClean="0"/>
          </a:p>
          <a:p>
            <a:endParaRPr lang="et-E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Süntees</a:t>
            </a:r>
            <a:endParaRPr lang="et-EE" dirty="0"/>
          </a:p>
        </p:txBody>
      </p:sp>
      <p:sp>
        <p:nvSpPr>
          <p:cNvPr id="3" name="Content Placeholder 2"/>
          <p:cNvSpPr>
            <a:spLocks noGrp="1"/>
          </p:cNvSpPr>
          <p:nvPr>
            <p:ph idx="1"/>
          </p:nvPr>
        </p:nvSpPr>
        <p:spPr/>
        <p:txBody>
          <a:bodyPr/>
          <a:lstStyle/>
          <a:p>
            <a:r>
              <a:rPr lang="et-EE" dirty="0" smtClean="0"/>
              <a:t>Kuidas sobitub tegelane kangelasmüüdi universaalsesse  mustrisse</a:t>
            </a:r>
            <a:r>
              <a:rPr lang="et-EE" dirty="0" smtClean="0"/>
              <a:t>?</a:t>
            </a:r>
          </a:p>
          <a:p>
            <a:pPr>
              <a:buNone/>
            </a:pPr>
            <a:endParaRPr lang="et-EE" dirty="0" smtClean="0"/>
          </a:p>
          <a:p>
            <a:pPr>
              <a:buNone/>
            </a:pPr>
            <a:endParaRPr lang="et-EE" dirty="0" smtClean="0"/>
          </a:p>
          <a:p>
            <a:r>
              <a:rPr lang="et-EE" dirty="0" smtClean="0"/>
              <a:t>Kuidas kangelane suhestub “teisega” (inimeste, ühiskonna, naiste, uute olukordadega)?</a:t>
            </a:r>
          </a:p>
          <a:p>
            <a:endParaRPr lang="et-EE" dirty="0" smtClean="0"/>
          </a:p>
          <a:p>
            <a:endParaRPr lang="et-E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Hinnang</a:t>
            </a:r>
            <a:endParaRPr lang="et-EE" dirty="0"/>
          </a:p>
        </p:txBody>
      </p:sp>
      <p:sp>
        <p:nvSpPr>
          <p:cNvPr id="3" name="Content Placeholder 2"/>
          <p:cNvSpPr>
            <a:spLocks noGrp="1"/>
          </p:cNvSpPr>
          <p:nvPr>
            <p:ph idx="1"/>
          </p:nvPr>
        </p:nvSpPr>
        <p:spPr/>
        <p:txBody>
          <a:bodyPr/>
          <a:lstStyle/>
          <a:p>
            <a:r>
              <a:rPr lang="et-EE" dirty="0" smtClean="0"/>
              <a:t>Milline analüüsitud kangelastest sobituks oma meelelaadilt enam 21. sajandisse?</a:t>
            </a:r>
          </a:p>
          <a:p>
            <a:pPr>
              <a:buNone/>
            </a:pPr>
            <a:endParaRPr lang="et-EE" dirty="0" smtClean="0"/>
          </a:p>
          <a:p>
            <a:r>
              <a:rPr lang="et-EE" dirty="0" smtClean="0"/>
              <a:t>Millise kangelase valiksid enesele mentoriks?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Meie aja kangelane</a:t>
            </a:r>
            <a:endParaRPr lang="et-EE" dirty="0"/>
          </a:p>
        </p:txBody>
      </p:sp>
      <p:sp>
        <p:nvSpPr>
          <p:cNvPr id="3" name="Content Placeholder 2"/>
          <p:cNvSpPr>
            <a:spLocks noGrp="1"/>
          </p:cNvSpPr>
          <p:nvPr>
            <p:ph idx="1"/>
          </p:nvPr>
        </p:nvSpPr>
        <p:spPr/>
        <p:txBody>
          <a:bodyPr/>
          <a:lstStyle/>
          <a:p>
            <a:r>
              <a:rPr lang="et-EE" dirty="0" smtClean="0"/>
              <a:t>Loe läbi K. Kesküla miniatuur “Meie aja kangelane”.</a:t>
            </a:r>
          </a:p>
          <a:p>
            <a:pPr>
              <a:buNone/>
            </a:pPr>
            <a:endParaRPr lang="et-EE" dirty="0" smtClean="0"/>
          </a:p>
          <a:p>
            <a:r>
              <a:rPr lang="et-EE" dirty="0" smtClean="0"/>
              <a:t> Milliste kangelase arhetüübile iseloomulike omaduste kaudu K.Kesküla tänapäeva Eesti olude ja inimeste üle kurvalt muigab? </a:t>
            </a:r>
          </a:p>
          <a:p>
            <a:endParaRPr lang="et-EE" dirty="0" smtClean="0"/>
          </a:p>
          <a:p>
            <a:r>
              <a:rPr lang="et-EE" dirty="0" smtClean="0"/>
              <a:t>Pane kirja oma assotsiatsioonid teemal “Meie aja kangelane”.</a:t>
            </a:r>
            <a:endParaRPr lang="et-E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dirty="0" smtClean="0"/>
              <a:t>Loovtöö</a:t>
            </a:r>
            <a:endParaRPr lang="et-EE" dirty="0"/>
          </a:p>
        </p:txBody>
      </p:sp>
      <p:sp>
        <p:nvSpPr>
          <p:cNvPr id="3" name="Content Placeholder 2"/>
          <p:cNvSpPr>
            <a:spLocks noGrp="1"/>
          </p:cNvSpPr>
          <p:nvPr>
            <p:ph idx="1"/>
          </p:nvPr>
        </p:nvSpPr>
        <p:spPr/>
        <p:txBody>
          <a:bodyPr/>
          <a:lstStyle/>
          <a:p>
            <a:r>
              <a:rPr lang="et-EE" dirty="0" smtClean="0"/>
              <a:t>Vali kaks kirjanduslikku kangelast.</a:t>
            </a:r>
          </a:p>
          <a:p>
            <a:r>
              <a:rPr lang="et-EE" dirty="0" smtClean="0"/>
              <a:t>Kirjelda nende kohtumispaika ja aega.</a:t>
            </a:r>
          </a:p>
          <a:p>
            <a:r>
              <a:rPr lang="et-EE" dirty="0" smtClean="0"/>
              <a:t>Kirjuta nende omavaheline vestlus teemal “Kuidas olla inimene?” või </a:t>
            </a:r>
            <a:r>
              <a:rPr lang="et-EE" dirty="0" smtClean="0"/>
              <a:t>“</a:t>
            </a:r>
            <a:r>
              <a:rPr lang="et-EE" dirty="0" smtClean="0"/>
              <a:t>Ettevalmistused suurteoks”  või “Miski on mäda siin Euroopas” või “Elu on unenägu” või ...</a:t>
            </a:r>
            <a:endParaRPr lang="et-E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Arhetüüp</a:t>
            </a:r>
            <a:endParaRPr lang="et-EE" dirty="0"/>
          </a:p>
        </p:txBody>
      </p:sp>
      <p:sp>
        <p:nvSpPr>
          <p:cNvPr id="3" name="Content Placeholder 2"/>
          <p:cNvSpPr>
            <a:spLocks noGrp="1"/>
          </p:cNvSpPr>
          <p:nvPr>
            <p:ph idx="1"/>
          </p:nvPr>
        </p:nvSpPr>
        <p:spPr/>
        <p:txBody>
          <a:bodyPr>
            <a:normAutofit fontScale="70000" lnSpcReduction="20000"/>
          </a:bodyPr>
          <a:lstStyle/>
          <a:p>
            <a:r>
              <a:rPr lang="et-EE" dirty="0" smtClean="0"/>
              <a:t>algkuju, alustüüp; rassile ühised kaasasündinud alateadvuslikud nähtused</a:t>
            </a:r>
          </a:p>
          <a:p>
            <a:pPr>
              <a:buNone/>
            </a:pPr>
            <a:r>
              <a:rPr lang="et-EE" dirty="0" smtClean="0"/>
              <a:t>	</a:t>
            </a:r>
            <a:r>
              <a:rPr lang="et-EE" sz="1600" dirty="0" smtClean="0"/>
              <a:t>Sirje Nootre, Kirjanduse kõnetus. BIT, 2004</a:t>
            </a:r>
          </a:p>
          <a:p>
            <a:pPr>
              <a:buNone/>
            </a:pPr>
            <a:endParaRPr lang="et-EE" dirty="0" smtClean="0"/>
          </a:p>
          <a:p>
            <a:r>
              <a:rPr lang="et-EE" dirty="0" smtClean="0"/>
              <a:t>psüühika sünnipärane osa. Arhetüüp ei ole oma põhiolemuses näitlikustatav, kuid sellel on võime esile kutsuda temaatiliselt samasisulisi pilte ja ettekujutisi.</a:t>
            </a:r>
          </a:p>
          <a:p>
            <a:pPr>
              <a:buNone/>
            </a:pPr>
            <a:r>
              <a:rPr lang="et-EE" dirty="0" smtClean="0"/>
              <a:t>	</a:t>
            </a:r>
            <a:r>
              <a:rPr lang="et-EE" sz="1600" dirty="0" smtClean="0"/>
              <a:t>(Seraina Gilly „Psüühika struktuur Jungi järgi“ - Akadeemia, 2003, nr 10)</a:t>
            </a:r>
          </a:p>
          <a:p>
            <a:pPr>
              <a:buNone/>
            </a:pPr>
            <a:endParaRPr lang="et-EE" dirty="0" smtClean="0"/>
          </a:p>
          <a:p>
            <a:r>
              <a:rPr lang="et-EE" dirty="0" smtClean="0"/>
              <a:t>on kujund, mis emotsinaalselt  laetuna omandab numinoossuse (psüühilise energia), saab elujõu ja tähenduse vaid seoses elava inimesega. </a:t>
            </a:r>
          </a:p>
          <a:p>
            <a:pPr>
              <a:buNone/>
            </a:pPr>
            <a:r>
              <a:rPr lang="et-EE" dirty="0" smtClean="0"/>
              <a:t>	</a:t>
            </a:r>
            <a:r>
              <a:rPr lang="et-EE" sz="1500" dirty="0" smtClean="0"/>
              <a:t>(Carl G. Jung, Inimene ja tema sümbolid.- Analüütilise Psühholoogia Selts, 2005)</a:t>
            </a:r>
          </a:p>
          <a:p>
            <a:pPr>
              <a:buNone/>
            </a:pPr>
            <a:r>
              <a:rPr lang="et-EE" sz="1500" dirty="0" smtClean="0"/>
              <a:t> </a:t>
            </a:r>
          </a:p>
          <a:p>
            <a:pPr>
              <a:buNone/>
            </a:pPr>
            <a:endParaRPr lang="et-EE" dirty="0" smtClean="0"/>
          </a:p>
          <a:p>
            <a:pPr>
              <a:buNone/>
            </a:pPr>
            <a:r>
              <a:rPr lang="et-EE" sz="1600" dirty="0" smtClean="0"/>
              <a:t>	</a:t>
            </a:r>
            <a:endParaRPr lang="et-EE" dirty="0" smtClean="0"/>
          </a:p>
          <a:p>
            <a:endParaRPr 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dirty="0" smtClean="0"/>
              <a:t>Arhetüüp </a:t>
            </a:r>
            <a:endParaRPr lang="et-EE" dirty="0"/>
          </a:p>
        </p:txBody>
      </p:sp>
      <p:sp>
        <p:nvSpPr>
          <p:cNvPr id="3" name="Content Placeholder 2"/>
          <p:cNvSpPr>
            <a:spLocks noGrp="1"/>
          </p:cNvSpPr>
          <p:nvPr>
            <p:ph idx="1"/>
          </p:nvPr>
        </p:nvSpPr>
        <p:spPr/>
        <p:txBody>
          <a:bodyPr>
            <a:normAutofit fontScale="92500" lnSpcReduction="10000"/>
          </a:bodyPr>
          <a:lstStyle/>
          <a:p>
            <a:r>
              <a:rPr lang="et-EE" dirty="0" smtClean="0"/>
              <a:t>Instinktiivsete toimingute kõrval omandab inimene fantaasiapiltide, emotsioonide ja mõtete kujul ka sisemisi kogemusi.  </a:t>
            </a:r>
            <a:r>
              <a:rPr lang="et-EE" b="1" dirty="0" smtClean="0"/>
              <a:t>Arhetüübid</a:t>
            </a:r>
            <a:r>
              <a:rPr lang="et-EE" dirty="0" smtClean="0"/>
              <a:t> on päritud dispositsioonid (kogemusel põhinev valmidus olukorda hinnata ja sellest olenevalt käituda), mis ajendavad meid meile loomulikul viisil reageerima üldinimlikele sisemistele või välistele probleemidele.</a:t>
            </a:r>
          </a:p>
          <a:p>
            <a:pPr>
              <a:buNone/>
            </a:pPr>
            <a:r>
              <a:rPr lang="et-EE" dirty="0" smtClean="0"/>
              <a:t> </a:t>
            </a:r>
          </a:p>
          <a:p>
            <a:pPr>
              <a:buNone/>
            </a:pPr>
            <a:r>
              <a:rPr lang="et-EE" sz="2100" dirty="0" smtClean="0"/>
              <a:t>(Marie-Louise von Franze „Individuatsioon ja sotsiaalne suhe Jungi psühholoogias“ – Akadeemia, 2003, 10)</a:t>
            </a:r>
          </a:p>
          <a:p>
            <a:pPr>
              <a:buNone/>
            </a:pPr>
            <a:r>
              <a:rPr lang="et-EE" sz="2100" dirty="0" smtClean="0"/>
              <a:t> </a:t>
            </a:r>
          </a:p>
          <a:p>
            <a:pPr>
              <a:buNone/>
            </a:pPr>
            <a:endParaRPr lang="et-E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Kes on kangelane?</a:t>
            </a:r>
            <a:endParaRPr lang="et-EE" dirty="0"/>
          </a:p>
        </p:txBody>
      </p:sp>
      <p:sp>
        <p:nvSpPr>
          <p:cNvPr id="3" name="Content Placeholder 2"/>
          <p:cNvSpPr>
            <a:spLocks noGrp="1"/>
          </p:cNvSpPr>
          <p:nvPr>
            <p:ph idx="1"/>
          </p:nvPr>
        </p:nvSpPr>
        <p:spPr/>
        <p:txBody>
          <a:bodyPr>
            <a:normAutofit/>
          </a:bodyPr>
          <a:lstStyle/>
          <a:p>
            <a:r>
              <a:rPr lang="et-EE" dirty="0" smtClean="0"/>
              <a:t>Kui kasutatakse sõna “kangelane”, siis mina kujutan ette inimest, kes ....</a:t>
            </a:r>
          </a:p>
          <a:p>
            <a:endParaRPr lang="et-EE" dirty="0" smtClean="0"/>
          </a:p>
          <a:p>
            <a:pPr>
              <a:buNone/>
            </a:pPr>
            <a:endParaRPr lang="et-E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Jan Kaus kirjeldab:</a:t>
            </a:r>
            <a:endParaRPr lang="et-EE" dirty="0"/>
          </a:p>
        </p:txBody>
      </p:sp>
      <p:sp>
        <p:nvSpPr>
          <p:cNvPr id="3" name="Content Placeholder 2"/>
          <p:cNvSpPr>
            <a:spLocks noGrp="1"/>
          </p:cNvSpPr>
          <p:nvPr>
            <p:ph idx="1"/>
          </p:nvPr>
        </p:nvSpPr>
        <p:spPr/>
        <p:txBody>
          <a:bodyPr>
            <a:normAutofit fontScale="92500" lnSpcReduction="10000"/>
          </a:bodyPr>
          <a:lstStyle/>
          <a:p>
            <a:r>
              <a:rPr lang="et-EE" dirty="0" smtClean="0"/>
              <a:t>“Kangelane on inimene, kes ei unusta elu pahupoolt, aga pahupoolest samas ka mingit kuldvasikat ei tee. Kangelane on inimene, kes näeb fassaadide taga hoove ning suudab hinnata mõlemaid. Kangelane on keegi, kes ei kohku tagasi teda ootavast mürgikarikast - keegi, kes ei karda elada, oma unistusi ellu viia, ei karda ebaõnnestuda. Kangelane on inimene, kes oskab kannatada - olla elu pakutud kannatuste ees kannatlik.” </a:t>
            </a:r>
            <a:r>
              <a:rPr lang="et-EE" sz="1600" dirty="0" smtClean="0"/>
              <a:t>(</a:t>
            </a:r>
            <a:r>
              <a:rPr lang="et-EE" sz="1700" dirty="0" smtClean="0"/>
              <a:t>http://www.galeriimeieajakangelane.edicypages.com/)</a:t>
            </a:r>
          </a:p>
          <a:p>
            <a:endParaRPr lang="et-E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Jaan </a:t>
            </a:r>
            <a:r>
              <a:rPr lang="et-EE" dirty="0" err="1" smtClean="0"/>
              <a:t>Isotamme</a:t>
            </a:r>
            <a:r>
              <a:rPr lang="et-EE" dirty="0" smtClean="0"/>
              <a:t> arvates:</a:t>
            </a:r>
            <a:endParaRPr lang="et-EE" dirty="0"/>
          </a:p>
        </p:txBody>
      </p:sp>
      <p:sp>
        <p:nvSpPr>
          <p:cNvPr id="3" name="Content Placeholder 2"/>
          <p:cNvSpPr>
            <a:spLocks noGrp="1"/>
          </p:cNvSpPr>
          <p:nvPr>
            <p:ph idx="1"/>
          </p:nvPr>
        </p:nvSpPr>
        <p:spPr/>
        <p:txBody>
          <a:bodyPr/>
          <a:lstStyle/>
          <a:p>
            <a:r>
              <a:rPr lang="et-EE" dirty="0" smtClean="0"/>
              <a:t>“ </a:t>
            </a:r>
            <a:r>
              <a:rPr lang="et-EE" b="1" dirty="0" smtClean="0"/>
              <a:t>Sangar</a:t>
            </a:r>
            <a:r>
              <a:rPr lang="et-EE" dirty="0" smtClean="0"/>
              <a:t> on inimene, kes teeb midagi, mida paljud teised tahaksid teha, kuid ei julge. Sangareid võib jagada kaheks: institutsiooni loodud (partei, riik, kirik) või keda ühiskonna liikmed ise sangariks peavad.</a:t>
            </a:r>
          </a:p>
          <a:p>
            <a:r>
              <a:rPr lang="et-EE" dirty="0" smtClean="0"/>
              <a:t>Sangari vastandiks on </a:t>
            </a:r>
            <a:r>
              <a:rPr lang="et-EE" b="1" dirty="0" smtClean="0"/>
              <a:t>iidol</a:t>
            </a:r>
            <a:r>
              <a:rPr lang="et-EE" dirty="0" smtClean="0"/>
              <a:t> (filmitähed, popmuusikud, rekordsportlased).”</a:t>
            </a:r>
          </a:p>
          <a:p>
            <a:pPr>
              <a:buNone/>
            </a:pPr>
            <a:endParaRPr lang="et-EE" sz="1600" dirty="0" smtClean="0"/>
          </a:p>
          <a:p>
            <a:pPr>
              <a:buNone/>
            </a:pPr>
            <a:r>
              <a:rPr lang="et-EE" sz="1600" dirty="0" smtClean="0"/>
              <a:t>Ajalaval: kangelane ja väärtused, Greif, 1995</a:t>
            </a:r>
          </a:p>
          <a:p>
            <a:pPr>
              <a:buNone/>
            </a:pPr>
            <a:endParaRPr lang="et-EE"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Kangelasmüüdi muster</a:t>
            </a:r>
            <a:endParaRPr lang="et-EE" dirty="0"/>
          </a:p>
        </p:txBody>
      </p:sp>
      <p:sp>
        <p:nvSpPr>
          <p:cNvPr id="3" name="Content Placeholder 2"/>
          <p:cNvSpPr>
            <a:spLocks noGrp="1"/>
          </p:cNvSpPr>
          <p:nvPr>
            <p:ph idx="1"/>
          </p:nvPr>
        </p:nvSpPr>
        <p:spPr/>
        <p:txBody>
          <a:bodyPr>
            <a:normAutofit fontScale="85000" lnSpcReduction="20000"/>
          </a:bodyPr>
          <a:lstStyle/>
          <a:p>
            <a:pPr>
              <a:buNone/>
            </a:pPr>
            <a:r>
              <a:rPr lang="et-EE" dirty="0" smtClean="0"/>
              <a:t>	Kangelasmüüte ühendab universaalne muster. Ikka ja jälle kohtame lugu, mis räägib </a:t>
            </a:r>
          </a:p>
          <a:p>
            <a:pPr>
              <a:buNone/>
            </a:pPr>
            <a:endParaRPr lang="et-EE" dirty="0" smtClean="0"/>
          </a:p>
          <a:p>
            <a:r>
              <a:rPr lang="et-EE" dirty="0" smtClean="0"/>
              <a:t>kangelase imeväärsest, kuid tagasihoidlikust sünnist, </a:t>
            </a:r>
          </a:p>
          <a:p>
            <a:r>
              <a:rPr lang="et-EE" dirty="0" smtClean="0"/>
              <a:t>tema varakult proovile pandud üleinimlikust jõust, </a:t>
            </a:r>
          </a:p>
          <a:p>
            <a:r>
              <a:rPr lang="et-EE" dirty="0" smtClean="0"/>
              <a:t>kiiresti väljapaistvale kohale ja võimule tõusmisest, </a:t>
            </a:r>
          </a:p>
          <a:p>
            <a:r>
              <a:rPr lang="et-EE" dirty="0" smtClean="0"/>
              <a:t>võidukast võitlusest kurjade jõududega, </a:t>
            </a:r>
          </a:p>
          <a:p>
            <a:r>
              <a:rPr lang="et-EE" dirty="0" smtClean="0"/>
              <a:t>ekslikust uhkuse patu küüsi  sattumisest </a:t>
            </a:r>
          </a:p>
          <a:p>
            <a:r>
              <a:rPr lang="et-EE" dirty="0" smtClean="0"/>
              <a:t>ja langemisest ning surmast reetmise või kangelasliku eneseohverduse läbi.</a:t>
            </a:r>
          </a:p>
          <a:p>
            <a:pPr>
              <a:buNone/>
            </a:pPr>
            <a:r>
              <a:rPr lang="et-EE" dirty="0" smtClean="0"/>
              <a:t> </a:t>
            </a:r>
          </a:p>
          <a:p>
            <a:pPr>
              <a:buNone/>
            </a:pPr>
            <a:r>
              <a:rPr lang="et-EE" dirty="0" smtClean="0"/>
              <a:t>	</a:t>
            </a:r>
            <a:r>
              <a:rPr lang="et-EE" sz="1900" dirty="0" smtClean="0"/>
              <a:t>(Carl G. Jung, Inimene ja tema sümbolid.- Analüütilise Psühholoogia Selts, 2005)</a:t>
            </a:r>
          </a:p>
          <a:p>
            <a:pPr>
              <a:buNone/>
            </a:pPr>
            <a:r>
              <a:rPr lang="et-EE" sz="1900" dirty="0" smtClean="0"/>
              <a:t> </a:t>
            </a:r>
          </a:p>
          <a:p>
            <a:pPr>
              <a:buNone/>
            </a:pPr>
            <a:endParaRPr lang="et-E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Kangelase tunnused</a:t>
            </a:r>
            <a:endParaRPr lang="et-EE" dirty="0"/>
          </a:p>
        </p:txBody>
      </p:sp>
      <p:sp>
        <p:nvSpPr>
          <p:cNvPr id="3" name="Content Placeholder 2"/>
          <p:cNvSpPr>
            <a:spLocks noGrp="1"/>
          </p:cNvSpPr>
          <p:nvPr>
            <p:ph idx="1"/>
          </p:nvPr>
        </p:nvSpPr>
        <p:spPr/>
        <p:txBody>
          <a:bodyPr/>
          <a:lstStyle/>
          <a:p>
            <a:r>
              <a:rPr lang="et-EE" dirty="0" smtClean="0"/>
              <a:t>Loe läbi Kairi Printsi intervjuu  dramaturg  Tarmo Jüristoga „Kumb on sinu kangelane: Homeros või Tuhkatriinu?“ (Eesti Ekspress, 11.08.2011)</a:t>
            </a:r>
          </a:p>
          <a:p>
            <a:r>
              <a:rPr lang="et-EE" dirty="0" smtClean="0"/>
              <a:t>Pane kirja kangelase kujunemiseks vajalikud tingimused.</a:t>
            </a:r>
          </a:p>
          <a:p>
            <a:pPr>
              <a:buNone/>
            </a:pPr>
            <a:endParaRPr lang="et-EE" dirty="0" smtClean="0"/>
          </a:p>
          <a:p>
            <a:endParaRPr lang="et-E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Kirjanduskangelased</a:t>
            </a:r>
            <a:endParaRPr lang="et-EE" dirty="0"/>
          </a:p>
        </p:txBody>
      </p:sp>
      <p:sp>
        <p:nvSpPr>
          <p:cNvPr id="3" name="Content Placeholder 2"/>
          <p:cNvSpPr>
            <a:spLocks noGrp="1"/>
          </p:cNvSpPr>
          <p:nvPr>
            <p:ph idx="1"/>
          </p:nvPr>
        </p:nvSpPr>
        <p:spPr/>
        <p:txBody>
          <a:bodyPr>
            <a:normAutofit fontScale="92500" lnSpcReduction="20000"/>
          </a:bodyPr>
          <a:lstStyle/>
          <a:p>
            <a:r>
              <a:rPr lang="et-EE" dirty="0" smtClean="0"/>
              <a:t>sumerid </a:t>
            </a:r>
            <a:r>
              <a:rPr lang="et-EE" b="1" dirty="0" smtClean="0"/>
              <a:t>Gilgameš </a:t>
            </a:r>
            <a:r>
              <a:rPr lang="et-EE" dirty="0" smtClean="0"/>
              <a:t>(u 11. saj eKr)</a:t>
            </a:r>
            <a:endParaRPr lang="et-EE" b="1" dirty="0" smtClean="0"/>
          </a:p>
          <a:p>
            <a:r>
              <a:rPr lang="et-EE" dirty="0" smtClean="0"/>
              <a:t>Homeros </a:t>
            </a:r>
            <a:r>
              <a:rPr lang="et-EE" b="1" dirty="0" smtClean="0"/>
              <a:t>Achilleus </a:t>
            </a:r>
            <a:r>
              <a:rPr lang="et-EE" dirty="0" smtClean="0"/>
              <a:t>(u 8. saj. keskpaik eKr)</a:t>
            </a:r>
            <a:endParaRPr lang="et-EE" b="1" dirty="0" smtClean="0"/>
          </a:p>
          <a:p>
            <a:r>
              <a:rPr lang="et-EE" dirty="0" smtClean="0"/>
              <a:t>Sophokles </a:t>
            </a:r>
            <a:r>
              <a:rPr lang="et-EE" b="1" dirty="0" smtClean="0"/>
              <a:t>Kuningas Oidipus </a:t>
            </a:r>
            <a:r>
              <a:rPr lang="et-EE" dirty="0" smtClean="0"/>
              <a:t>(u 429 eKr)</a:t>
            </a:r>
          </a:p>
          <a:p>
            <a:r>
              <a:rPr lang="et-EE" dirty="0" smtClean="0"/>
              <a:t>W. Shakespeare </a:t>
            </a:r>
            <a:r>
              <a:rPr lang="et-EE" b="1" dirty="0" smtClean="0"/>
              <a:t>Hamlet </a:t>
            </a:r>
            <a:r>
              <a:rPr lang="et-EE" dirty="0" smtClean="0"/>
              <a:t>(1600-1602)</a:t>
            </a:r>
          </a:p>
          <a:p>
            <a:r>
              <a:rPr lang="et-EE" dirty="0" smtClean="0"/>
              <a:t>Cervantes </a:t>
            </a:r>
            <a:r>
              <a:rPr lang="et-EE" b="1" dirty="0" smtClean="0"/>
              <a:t>don Quijote </a:t>
            </a:r>
            <a:r>
              <a:rPr lang="et-EE" dirty="0" smtClean="0"/>
              <a:t>(1605 – 1615)</a:t>
            </a:r>
          </a:p>
          <a:p>
            <a:r>
              <a:rPr lang="et-EE" dirty="0" smtClean="0"/>
              <a:t>Calderon </a:t>
            </a:r>
            <a:r>
              <a:rPr lang="et-EE" b="1" dirty="0" smtClean="0"/>
              <a:t>Segismundo </a:t>
            </a:r>
            <a:r>
              <a:rPr lang="et-EE" dirty="0" smtClean="0"/>
              <a:t>(1635)</a:t>
            </a:r>
            <a:endParaRPr lang="et-EE" b="1" dirty="0" smtClean="0"/>
          </a:p>
          <a:p>
            <a:r>
              <a:rPr lang="et-EE" dirty="0" smtClean="0"/>
              <a:t>Moliere </a:t>
            </a:r>
            <a:r>
              <a:rPr lang="et-EE" b="1" dirty="0" smtClean="0"/>
              <a:t>don Juan </a:t>
            </a:r>
            <a:r>
              <a:rPr lang="et-EE" dirty="0" smtClean="0"/>
              <a:t>(1665)</a:t>
            </a:r>
          </a:p>
          <a:p>
            <a:r>
              <a:rPr lang="et-EE" dirty="0" err="1" smtClean="0"/>
              <a:t>D.Defoe</a:t>
            </a:r>
            <a:r>
              <a:rPr lang="et-EE" dirty="0" smtClean="0"/>
              <a:t> </a:t>
            </a:r>
            <a:r>
              <a:rPr lang="et-EE" b="1" dirty="0" smtClean="0"/>
              <a:t>Robinson Grusoe</a:t>
            </a:r>
            <a:r>
              <a:rPr lang="et-EE" dirty="0" smtClean="0"/>
              <a:t> (1719</a:t>
            </a:r>
            <a:r>
              <a:rPr lang="et-EE" dirty="0" smtClean="0"/>
              <a:t>)</a:t>
            </a:r>
          </a:p>
          <a:p>
            <a:r>
              <a:rPr lang="et-EE" dirty="0" err="1" smtClean="0"/>
              <a:t>Voltaire</a:t>
            </a:r>
            <a:r>
              <a:rPr lang="et-EE" dirty="0" smtClean="0"/>
              <a:t> </a:t>
            </a:r>
            <a:r>
              <a:rPr lang="et-EE" b="1" dirty="0" err="1" smtClean="0"/>
              <a:t>Mikromegas</a:t>
            </a:r>
            <a:r>
              <a:rPr lang="et-EE" dirty="0" smtClean="0"/>
              <a:t> (1752</a:t>
            </a:r>
            <a:r>
              <a:rPr lang="et-EE" dirty="0" smtClean="0"/>
              <a:t>)</a:t>
            </a:r>
            <a:endParaRPr lang="et-EE" dirty="0" smtClean="0"/>
          </a:p>
          <a:p>
            <a:r>
              <a:rPr lang="et-EE" dirty="0" smtClean="0"/>
              <a:t>J. W. Goethe </a:t>
            </a:r>
            <a:r>
              <a:rPr lang="et-EE" b="1" dirty="0" smtClean="0"/>
              <a:t>Faust </a:t>
            </a:r>
            <a:r>
              <a:rPr lang="et-EE" dirty="0" smtClean="0"/>
              <a:t>(1808-1833)</a:t>
            </a:r>
          </a:p>
          <a:p>
            <a:r>
              <a:rPr lang="et-EE" dirty="0" smtClean="0"/>
              <a:t>H</a:t>
            </a:r>
            <a:r>
              <a:rPr lang="et-EE" dirty="0" smtClean="0"/>
              <a:t>. </a:t>
            </a:r>
            <a:r>
              <a:rPr lang="et-EE" dirty="0" err="1" smtClean="0"/>
              <a:t>Balzac</a:t>
            </a:r>
            <a:r>
              <a:rPr lang="et-EE" dirty="0" smtClean="0"/>
              <a:t>  </a:t>
            </a:r>
            <a:r>
              <a:rPr lang="et-EE" b="1" dirty="0" err="1" smtClean="0"/>
              <a:t>Rastignac</a:t>
            </a:r>
            <a:r>
              <a:rPr lang="et-EE" dirty="0" smtClean="0"/>
              <a:t> (1834</a:t>
            </a:r>
            <a:r>
              <a:rPr lang="et-EE" dirty="0" smtClean="0"/>
              <a:t>)</a:t>
            </a:r>
          </a:p>
          <a:p>
            <a:r>
              <a:rPr lang="et-EE" dirty="0" smtClean="0"/>
              <a:t>M. </a:t>
            </a:r>
            <a:r>
              <a:rPr lang="et-EE" dirty="0" err="1" smtClean="0"/>
              <a:t>Lermontov</a:t>
            </a:r>
            <a:r>
              <a:rPr lang="et-EE" dirty="0" smtClean="0"/>
              <a:t> </a:t>
            </a:r>
            <a:r>
              <a:rPr lang="et-EE" b="1" dirty="0" err="1" smtClean="0"/>
              <a:t>Petšorin</a:t>
            </a:r>
            <a:r>
              <a:rPr lang="et-EE" b="1" dirty="0" smtClean="0"/>
              <a:t> </a:t>
            </a:r>
            <a:r>
              <a:rPr lang="et-EE" dirty="0" smtClean="0"/>
              <a:t>(1840)</a:t>
            </a:r>
            <a:endParaRPr lang="et-EE" dirty="0" smtClean="0"/>
          </a:p>
          <a:p>
            <a:endParaRPr lang="et-EE" dirty="0" smtClean="0"/>
          </a:p>
          <a:p>
            <a:endParaRPr lang="et-E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658</TotalTime>
  <Words>662</Words>
  <Application>Microsoft Office PowerPoint</Application>
  <PresentationFormat>Ekraaniseanss (4:3)</PresentationFormat>
  <Paragraphs>95</Paragraphs>
  <Slides>17</Slides>
  <Notes>0</Notes>
  <HiddenSlides>0</HiddenSlides>
  <MMClips>0</MMClips>
  <ScaleCrop>false</ScaleCrop>
  <HeadingPairs>
    <vt:vector size="4" baseType="variant">
      <vt:variant>
        <vt:lpstr>Kujundus</vt:lpstr>
      </vt:variant>
      <vt:variant>
        <vt:i4>1</vt:i4>
      </vt:variant>
      <vt:variant>
        <vt:lpstr>Slaiditiitlid</vt:lpstr>
      </vt:variant>
      <vt:variant>
        <vt:i4>17</vt:i4>
      </vt:variant>
    </vt:vector>
  </HeadingPairs>
  <TitlesOfParts>
    <vt:vector size="18" baseType="lpstr">
      <vt:lpstr>Module</vt:lpstr>
      <vt:lpstr>Kangelase arhetüübi avaldumised maailmakirjanduses</vt:lpstr>
      <vt:lpstr>Arhetüüp</vt:lpstr>
      <vt:lpstr>Arhetüüp </vt:lpstr>
      <vt:lpstr>Kes on kangelane?</vt:lpstr>
      <vt:lpstr>Jan Kaus kirjeldab:</vt:lpstr>
      <vt:lpstr>Jaan Isotamme arvates:</vt:lpstr>
      <vt:lpstr>Kangelasmüüdi muster</vt:lpstr>
      <vt:lpstr>Kangelase tunnused</vt:lpstr>
      <vt:lpstr>Kirjanduskangelased</vt:lpstr>
      <vt:lpstr>Teadmine</vt:lpstr>
      <vt:lpstr>Mõistmine</vt:lpstr>
      <vt:lpstr>Rakendamine</vt:lpstr>
      <vt:lpstr>Analüüs</vt:lpstr>
      <vt:lpstr>Süntees</vt:lpstr>
      <vt:lpstr>Hinnang</vt:lpstr>
      <vt:lpstr>Meie aja kangelane</vt:lpstr>
      <vt:lpstr>Loovtöö</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Kangelase arhetüübi avaldumised maailmakirjanduses</dc:title>
  <dc:creator>Kasutaja</dc:creator>
  <cp:lastModifiedBy>Tiina Pluum</cp:lastModifiedBy>
  <cp:revision>60</cp:revision>
  <dcterms:created xsi:type="dcterms:W3CDTF">2012-08-02T08:36:59Z</dcterms:created>
  <dcterms:modified xsi:type="dcterms:W3CDTF">2012-08-11T07:58:38Z</dcterms:modified>
</cp:coreProperties>
</file>